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6" r:id="rId1"/>
  </p:sldMasterIdLst>
  <p:notesMasterIdLst>
    <p:notesMasterId r:id="rId31"/>
  </p:notesMasterIdLst>
  <p:sldIdLst>
    <p:sldId id="256" r:id="rId2"/>
    <p:sldId id="282" r:id="rId3"/>
    <p:sldId id="257" r:id="rId4"/>
    <p:sldId id="267" r:id="rId5"/>
    <p:sldId id="258" r:id="rId6"/>
    <p:sldId id="268" r:id="rId7"/>
    <p:sldId id="283" r:id="rId8"/>
    <p:sldId id="259" r:id="rId9"/>
    <p:sldId id="260" r:id="rId10"/>
    <p:sldId id="284" r:id="rId11"/>
    <p:sldId id="285" r:id="rId12"/>
    <p:sldId id="261" r:id="rId13"/>
    <p:sldId id="286" r:id="rId14"/>
    <p:sldId id="287" r:id="rId15"/>
    <p:sldId id="288" r:id="rId16"/>
    <p:sldId id="262" r:id="rId17"/>
    <p:sldId id="280" r:id="rId18"/>
    <p:sldId id="271" r:id="rId19"/>
    <p:sldId id="272" r:id="rId20"/>
    <p:sldId id="273" r:id="rId21"/>
    <p:sldId id="276" r:id="rId22"/>
    <p:sldId id="277" r:id="rId23"/>
    <p:sldId id="274" r:id="rId24"/>
    <p:sldId id="278" r:id="rId25"/>
    <p:sldId id="275" r:id="rId26"/>
    <p:sldId id="264" r:id="rId27"/>
    <p:sldId id="279" r:id="rId28"/>
    <p:sldId id="265" r:id="rId29"/>
    <p:sldId id="281" r:id="rId30"/>
  </p:sldIdLst>
  <p:sldSz cx="9144000" cy="5143500" type="screen16x9"/>
  <p:notesSz cx="6858000" cy="9144000"/>
  <p:embeddedFontLst>
    <p:embeddedFont>
      <p:font typeface="ACADEMY ENGRAVED LET PLAIN:1.0" panose="02000000000000000000" pitchFamily="2" charset="0"/>
      <p:regular r:id="rId32"/>
    </p:embeddedFont>
    <p:embeddedFont>
      <p:font typeface="Calibri" panose="020F050202020403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Rockwell Extra Bold" panose="02060603020205020403" pitchFamily="18" charset="77"/>
      <p:bold r:id="rId41"/>
    </p:embeddedFont>
    <p:embeddedFont>
      <p:font typeface="Trebuchet MS" panose="020B0703020202090204" pitchFamily="34" charset="0"/>
      <p:regular r:id="rId42"/>
      <p:bold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8"/>
    <p:restoredTop sz="73684"/>
  </p:normalViewPr>
  <p:slideViewPr>
    <p:cSldViewPr snapToGrid="0">
      <p:cViewPr varScale="1">
        <p:scale>
          <a:sx n="41" d="100"/>
          <a:sy n="41" d="100"/>
        </p:scale>
        <p:origin x="208" y="8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data.boston.gov/dataset/crime-incident-reports-august-2015-to-date-source-new-system/resource/f4495ee9-c42c-4019-82c1-d067f07e45d2" TargetMode="Externa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hyperlink" Target="https://data.boston.gov/dataset/crime-incident-reports-august-2015-to-date-source-new-system/resource/f4495ee9-c42c-4019-82c1-d067f07e45d2" TargetMode="External"/><Relationship Id="rId7" Type="http://schemas.openxmlformats.org/officeDocument/2006/relationships/image" Target="../media/image16.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D1BD4-9424-4F2D-811F-970A379CD460}"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A70BE73-D7CD-4890-A9FE-36114D325552}">
      <dgm:prSet/>
      <dgm:spPr/>
      <dgm:t>
        <a:bodyPr/>
        <a:lstStyle/>
        <a:p>
          <a:pPr>
            <a:lnSpc>
              <a:spcPct val="100000"/>
            </a:lnSpc>
            <a:defRPr b="1"/>
          </a:pPr>
          <a:r>
            <a:rPr lang="en-US"/>
            <a:t>EXTRACT </a:t>
          </a:r>
        </a:p>
      </dgm:t>
    </dgm:pt>
    <dgm:pt modelId="{44768172-CA75-44DE-8866-325625CD8C70}" type="parTrans" cxnId="{A9981291-7F6E-4137-8B6C-F738B68C3BC1}">
      <dgm:prSet/>
      <dgm:spPr/>
      <dgm:t>
        <a:bodyPr/>
        <a:lstStyle/>
        <a:p>
          <a:endParaRPr lang="en-US"/>
        </a:p>
      </dgm:t>
    </dgm:pt>
    <dgm:pt modelId="{EDFD2684-CED9-46D5-BB19-8CB017FE5865}" type="sibTrans" cxnId="{A9981291-7F6E-4137-8B6C-F738B68C3BC1}">
      <dgm:prSet/>
      <dgm:spPr/>
      <dgm:t>
        <a:bodyPr/>
        <a:lstStyle/>
        <a:p>
          <a:endParaRPr lang="en-US"/>
        </a:p>
      </dgm:t>
    </dgm:pt>
    <dgm:pt modelId="{F37C539C-6080-44BC-83E2-474C043C1A78}">
      <dgm:prSet/>
      <dgm:spPr/>
      <dgm:t>
        <a:bodyPr/>
        <a:lstStyle/>
        <a:p>
          <a:pPr>
            <a:lnSpc>
              <a:spcPct val="100000"/>
            </a:lnSpc>
          </a:pPr>
          <a:endParaRPr lang="en-US" dirty="0"/>
        </a:p>
        <a:p>
          <a:pPr>
            <a:lnSpc>
              <a:spcPct val="100000"/>
            </a:lnSpc>
          </a:pPr>
          <a:r>
            <a:rPr lang="en-US" dirty="0"/>
            <a:t>The data was extracted from </a:t>
          </a:r>
          <a:r>
            <a:rPr lang="en-US" u="sng" dirty="0">
              <a:hlinkClick xmlns:r="http://schemas.openxmlformats.org/officeDocument/2006/relationships" r:id="rId1"/>
            </a:rPr>
            <a:t>https://data.boston.gov/dataset/crime-incident-reports-august-2015-to-date-source-new-system/resource/f4495ee9-c42c-4019-82c1-d067f07e45d2</a:t>
          </a:r>
          <a:r>
            <a:rPr lang="en-US" u="sng" dirty="0"/>
            <a:t>. </a:t>
          </a:r>
          <a:endParaRPr lang="en-US" dirty="0"/>
        </a:p>
      </dgm:t>
    </dgm:pt>
    <dgm:pt modelId="{E4400BA5-FC74-498C-B2C5-82D63FF5A371}" type="parTrans" cxnId="{D23418A1-89C5-4E30-A72B-9F3B8BC2BAE2}">
      <dgm:prSet/>
      <dgm:spPr/>
      <dgm:t>
        <a:bodyPr/>
        <a:lstStyle/>
        <a:p>
          <a:endParaRPr lang="en-US"/>
        </a:p>
      </dgm:t>
    </dgm:pt>
    <dgm:pt modelId="{88D75F3C-AB1B-4CB3-9E5B-CC77FC97FC10}" type="sibTrans" cxnId="{D23418A1-89C5-4E30-A72B-9F3B8BC2BAE2}">
      <dgm:prSet/>
      <dgm:spPr/>
      <dgm:t>
        <a:bodyPr/>
        <a:lstStyle/>
        <a:p>
          <a:endParaRPr lang="en-US"/>
        </a:p>
      </dgm:t>
    </dgm:pt>
    <dgm:pt modelId="{436DA926-B63F-4E15-9C46-C3B7E85382A9}">
      <dgm:prSet/>
      <dgm:spPr/>
      <dgm:t>
        <a:bodyPr/>
        <a:lstStyle/>
        <a:p>
          <a:pPr>
            <a:lnSpc>
              <a:spcPct val="100000"/>
            </a:lnSpc>
          </a:pPr>
          <a:r>
            <a:rPr lang="en-US" dirty="0"/>
            <a:t>We downloaded the CSV file containing the crime data from 2021. </a:t>
          </a:r>
        </a:p>
        <a:p>
          <a:pPr>
            <a:lnSpc>
              <a:spcPct val="100000"/>
            </a:lnSpc>
          </a:pPr>
          <a:endParaRPr lang="en-US" dirty="0"/>
        </a:p>
        <a:p>
          <a:pPr>
            <a:lnSpc>
              <a:spcPct val="100000"/>
            </a:lnSpc>
          </a:pPr>
          <a:endParaRPr lang="en-US" dirty="0"/>
        </a:p>
      </dgm:t>
    </dgm:pt>
    <dgm:pt modelId="{593400E6-A2EB-404A-9477-EF5AAB3FBABA}" type="parTrans" cxnId="{0CE93AA8-321C-4216-AFFC-8534B4650C72}">
      <dgm:prSet/>
      <dgm:spPr/>
      <dgm:t>
        <a:bodyPr/>
        <a:lstStyle/>
        <a:p>
          <a:endParaRPr lang="en-US"/>
        </a:p>
      </dgm:t>
    </dgm:pt>
    <dgm:pt modelId="{1D2A6829-FA38-45FB-A491-038F225097E5}" type="sibTrans" cxnId="{0CE93AA8-321C-4216-AFFC-8534B4650C72}">
      <dgm:prSet/>
      <dgm:spPr/>
      <dgm:t>
        <a:bodyPr/>
        <a:lstStyle/>
        <a:p>
          <a:endParaRPr lang="en-US"/>
        </a:p>
      </dgm:t>
    </dgm:pt>
    <dgm:pt modelId="{366CF084-C2F8-4825-84D5-9C5F774DA98B}">
      <dgm:prSet/>
      <dgm:spPr/>
      <dgm:t>
        <a:bodyPr/>
        <a:lstStyle/>
        <a:p>
          <a:pPr>
            <a:lnSpc>
              <a:spcPct val="100000"/>
            </a:lnSpc>
            <a:defRPr b="1"/>
          </a:pPr>
          <a:r>
            <a:rPr lang="en-US"/>
            <a:t>TRANSFORM </a:t>
          </a:r>
        </a:p>
      </dgm:t>
    </dgm:pt>
    <dgm:pt modelId="{F5E47662-3882-4806-8C71-6EBF684984D6}" type="parTrans" cxnId="{EC542767-2226-4348-B784-F402FD5DADEC}">
      <dgm:prSet/>
      <dgm:spPr/>
      <dgm:t>
        <a:bodyPr/>
        <a:lstStyle/>
        <a:p>
          <a:endParaRPr lang="en-US"/>
        </a:p>
      </dgm:t>
    </dgm:pt>
    <dgm:pt modelId="{F2E71F43-3493-4C0A-B559-38E33A1DC4A0}" type="sibTrans" cxnId="{EC542767-2226-4348-B784-F402FD5DADEC}">
      <dgm:prSet/>
      <dgm:spPr/>
      <dgm:t>
        <a:bodyPr/>
        <a:lstStyle/>
        <a:p>
          <a:endParaRPr lang="en-US"/>
        </a:p>
      </dgm:t>
    </dgm:pt>
    <dgm:pt modelId="{93338A7C-CBF4-4780-B324-E01EA6F45A61}">
      <dgm:prSet/>
      <dgm:spPr/>
      <dgm:t>
        <a:bodyPr/>
        <a:lstStyle/>
        <a:p>
          <a:pPr>
            <a:lnSpc>
              <a:spcPct val="100000"/>
            </a:lnSpc>
          </a:pPr>
          <a:endParaRPr lang="en-US" dirty="0"/>
        </a:p>
        <a:p>
          <a:pPr>
            <a:lnSpc>
              <a:spcPct val="100000"/>
            </a:lnSpc>
          </a:pPr>
          <a:r>
            <a:rPr lang="en-US" dirty="0"/>
            <a:t>The data was cleaned by taking out the null values and irrelevant columns were deleted. Data frames were created with the clean dataset. </a:t>
          </a:r>
        </a:p>
      </dgm:t>
    </dgm:pt>
    <dgm:pt modelId="{18327B8E-9985-4FDC-809A-C41B4AFEC42D}" type="parTrans" cxnId="{8B62BF73-19E3-4F47-B65D-41ED390213CE}">
      <dgm:prSet/>
      <dgm:spPr/>
      <dgm:t>
        <a:bodyPr/>
        <a:lstStyle/>
        <a:p>
          <a:endParaRPr lang="en-US"/>
        </a:p>
      </dgm:t>
    </dgm:pt>
    <dgm:pt modelId="{FEB29DDB-6FD5-4A9D-B5D2-44FB37156C24}" type="sibTrans" cxnId="{8B62BF73-19E3-4F47-B65D-41ED390213CE}">
      <dgm:prSet/>
      <dgm:spPr/>
      <dgm:t>
        <a:bodyPr/>
        <a:lstStyle/>
        <a:p>
          <a:endParaRPr lang="en-US"/>
        </a:p>
      </dgm:t>
    </dgm:pt>
    <dgm:pt modelId="{5E63E9C2-401D-49C0-8994-BDA33DB81A75}">
      <dgm:prSet/>
      <dgm:spPr/>
      <dgm:t>
        <a:bodyPr/>
        <a:lstStyle/>
        <a:p>
          <a:pPr>
            <a:lnSpc>
              <a:spcPct val="100000"/>
            </a:lnSpc>
            <a:defRPr b="1"/>
          </a:pPr>
          <a:r>
            <a:rPr lang="en-US"/>
            <a:t>LOAD </a:t>
          </a:r>
        </a:p>
      </dgm:t>
    </dgm:pt>
    <dgm:pt modelId="{643F44E0-6C17-496C-ACE1-2C213B5D9AD8}" type="parTrans" cxnId="{5B5298BD-48F7-4E01-9335-19CB4F4D9058}">
      <dgm:prSet/>
      <dgm:spPr/>
      <dgm:t>
        <a:bodyPr/>
        <a:lstStyle/>
        <a:p>
          <a:endParaRPr lang="en-US"/>
        </a:p>
      </dgm:t>
    </dgm:pt>
    <dgm:pt modelId="{B62C880C-71DB-4A11-952C-1C9E69FE4B61}" type="sibTrans" cxnId="{5B5298BD-48F7-4E01-9335-19CB4F4D9058}">
      <dgm:prSet/>
      <dgm:spPr/>
      <dgm:t>
        <a:bodyPr/>
        <a:lstStyle/>
        <a:p>
          <a:endParaRPr lang="en-US"/>
        </a:p>
      </dgm:t>
    </dgm:pt>
    <dgm:pt modelId="{667B7146-BAFF-4FF2-9316-EF96461635A7}">
      <dgm:prSet/>
      <dgm:spPr/>
      <dgm:t>
        <a:bodyPr/>
        <a:lstStyle/>
        <a:p>
          <a:pPr>
            <a:lnSpc>
              <a:spcPct val="100000"/>
            </a:lnSpc>
          </a:pPr>
          <a:r>
            <a:rPr lang="en-US" dirty="0"/>
            <a:t>	</a:t>
          </a:r>
        </a:p>
        <a:p>
          <a:pPr>
            <a:lnSpc>
              <a:spcPct val="100000"/>
            </a:lnSpc>
          </a:pPr>
          <a:r>
            <a:rPr lang="en-US" dirty="0"/>
            <a:t>The data was loaded and stored in SQL.  </a:t>
          </a:r>
        </a:p>
      </dgm:t>
    </dgm:pt>
    <dgm:pt modelId="{93E8949F-8260-4181-B7C3-A012321BC6C1}" type="parTrans" cxnId="{A76C2228-21FC-41DC-88D2-FC61B500336D}">
      <dgm:prSet/>
      <dgm:spPr/>
      <dgm:t>
        <a:bodyPr/>
        <a:lstStyle/>
        <a:p>
          <a:endParaRPr lang="en-US"/>
        </a:p>
      </dgm:t>
    </dgm:pt>
    <dgm:pt modelId="{B7E55F53-7C71-4C00-91C6-72994CD40BB4}" type="sibTrans" cxnId="{A76C2228-21FC-41DC-88D2-FC61B500336D}">
      <dgm:prSet/>
      <dgm:spPr/>
      <dgm:t>
        <a:bodyPr/>
        <a:lstStyle/>
        <a:p>
          <a:endParaRPr lang="en-US"/>
        </a:p>
      </dgm:t>
    </dgm:pt>
    <dgm:pt modelId="{AAF28A44-DCAC-4E52-9491-F30951C91FD0}" type="pres">
      <dgm:prSet presAssocID="{433D1BD4-9424-4F2D-811F-970A379CD460}" presName="root" presStyleCnt="0">
        <dgm:presLayoutVars>
          <dgm:dir/>
          <dgm:resizeHandles val="exact"/>
        </dgm:presLayoutVars>
      </dgm:prSet>
      <dgm:spPr/>
    </dgm:pt>
    <dgm:pt modelId="{EE0DC81A-4AAE-4711-8B65-53C8F49A6452}" type="pres">
      <dgm:prSet presAssocID="{4A70BE73-D7CD-4890-A9FE-36114D325552}" presName="compNode" presStyleCnt="0"/>
      <dgm:spPr/>
    </dgm:pt>
    <dgm:pt modelId="{CAE792E5-DF5F-4308-BAC3-537C9A423043}" type="pres">
      <dgm:prSet presAssocID="{4A70BE73-D7CD-4890-A9FE-36114D325552}"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CCF0E6F8-3984-4B1B-A77B-0420495CE185}" type="pres">
      <dgm:prSet presAssocID="{4A70BE73-D7CD-4890-A9FE-36114D325552}" presName="iconSpace" presStyleCnt="0"/>
      <dgm:spPr/>
    </dgm:pt>
    <dgm:pt modelId="{05B7990B-8E1A-4D4E-8E25-0ED9D0F6E615}" type="pres">
      <dgm:prSet presAssocID="{4A70BE73-D7CD-4890-A9FE-36114D325552}" presName="parTx" presStyleLbl="revTx" presStyleIdx="0" presStyleCnt="6">
        <dgm:presLayoutVars>
          <dgm:chMax val="0"/>
          <dgm:chPref val="0"/>
        </dgm:presLayoutVars>
      </dgm:prSet>
      <dgm:spPr/>
    </dgm:pt>
    <dgm:pt modelId="{3D06CD79-CD89-4A72-896F-FB72EC84581A}" type="pres">
      <dgm:prSet presAssocID="{4A70BE73-D7CD-4890-A9FE-36114D325552}" presName="txSpace" presStyleCnt="0"/>
      <dgm:spPr/>
    </dgm:pt>
    <dgm:pt modelId="{59AA93D2-AC82-4C37-8F53-342D15D583AF}" type="pres">
      <dgm:prSet presAssocID="{4A70BE73-D7CD-4890-A9FE-36114D325552}" presName="desTx" presStyleLbl="revTx" presStyleIdx="1" presStyleCnt="6">
        <dgm:presLayoutVars/>
      </dgm:prSet>
      <dgm:spPr/>
    </dgm:pt>
    <dgm:pt modelId="{3C2AA9C0-DB06-45F3-B116-1B2A8B793E63}" type="pres">
      <dgm:prSet presAssocID="{EDFD2684-CED9-46D5-BB19-8CB017FE5865}" presName="sibTrans" presStyleCnt="0"/>
      <dgm:spPr/>
    </dgm:pt>
    <dgm:pt modelId="{5BEB0A65-2C1E-49BB-82E8-4DA1BA99AE62}" type="pres">
      <dgm:prSet presAssocID="{366CF084-C2F8-4825-84D5-9C5F774DA98B}" presName="compNode" presStyleCnt="0"/>
      <dgm:spPr/>
    </dgm:pt>
    <dgm:pt modelId="{994191F5-C06D-43BB-B7A9-834C2F7BCD01}" type="pres">
      <dgm:prSet presAssocID="{366CF084-C2F8-4825-84D5-9C5F774DA98B}"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able"/>
        </a:ext>
      </dgm:extLst>
    </dgm:pt>
    <dgm:pt modelId="{22508A4C-8B3A-4EB5-ADD9-FB58577F32A2}" type="pres">
      <dgm:prSet presAssocID="{366CF084-C2F8-4825-84D5-9C5F774DA98B}" presName="iconSpace" presStyleCnt="0"/>
      <dgm:spPr/>
    </dgm:pt>
    <dgm:pt modelId="{5C6EE91B-D96F-451A-848F-572ED3847A6D}" type="pres">
      <dgm:prSet presAssocID="{366CF084-C2F8-4825-84D5-9C5F774DA98B}" presName="parTx" presStyleLbl="revTx" presStyleIdx="2" presStyleCnt="6">
        <dgm:presLayoutVars>
          <dgm:chMax val="0"/>
          <dgm:chPref val="0"/>
        </dgm:presLayoutVars>
      </dgm:prSet>
      <dgm:spPr/>
    </dgm:pt>
    <dgm:pt modelId="{DB19CC5E-FC5E-4A45-A0D5-814F1709335D}" type="pres">
      <dgm:prSet presAssocID="{366CF084-C2F8-4825-84D5-9C5F774DA98B}" presName="txSpace" presStyleCnt="0"/>
      <dgm:spPr/>
    </dgm:pt>
    <dgm:pt modelId="{F6D6B37B-6454-48D3-B74E-09EC8F598BB3}" type="pres">
      <dgm:prSet presAssocID="{366CF084-C2F8-4825-84D5-9C5F774DA98B}" presName="desTx" presStyleLbl="revTx" presStyleIdx="3" presStyleCnt="6">
        <dgm:presLayoutVars/>
      </dgm:prSet>
      <dgm:spPr/>
    </dgm:pt>
    <dgm:pt modelId="{04E0D3CC-CDEC-40FA-96CD-4AA3C41287BA}" type="pres">
      <dgm:prSet presAssocID="{F2E71F43-3493-4C0A-B559-38E33A1DC4A0}" presName="sibTrans" presStyleCnt="0"/>
      <dgm:spPr/>
    </dgm:pt>
    <dgm:pt modelId="{46F7E9E4-7C67-4865-8B88-B0329FF693FA}" type="pres">
      <dgm:prSet presAssocID="{5E63E9C2-401D-49C0-8994-BDA33DB81A75}" presName="compNode" presStyleCnt="0"/>
      <dgm:spPr/>
    </dgm:pt>
    <dgm:pt modelId="{760C6616-E531-4ABA-BAA1-DC9672632D72}" type="pres">
      <dgm:prSet presAssocID="{5E63E9C2-401D-49C0-8994-BDA33DB81A75}"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yncing Cloud"/>
        </a:ext>
      </dgm:extLst>
    </dgm:pt>
    <dgm:pt modelId="{22BD5CD7-C25E-4B51-BCDD-3EDF40D4F67F}" type="pres">
      <dgm:prSet presAssocID="{5E63E9C2-401D-49C0-8994-BDA33DB81A75}" presName="iconSpace" presStyleCnt="0"/>
      <dgm:spPr/>
    </dgm:pt>
    <dgm:pt modelId="{FDA59228-11F6-44F0-B85F-AFC2E88696AA}" type="pres">
      <dgm:prSet presAssocID="{5E63E9C2-401D-49C0-8994-BDA33DB81A75}" presName="parTx" presStyleLbl="revTx" presStyleIdx="4" presStyleCnt="6">
        <dgm:presLayoutVars>
          <dgm:chMax val="0"/>
          <dgm:chPref val="0"/>
        </dgm:presLayoutVars>
      </dgm:prSet>
      <dgm:spPr/>
    </dgm:pt>
    <dgm:pt modelId="{F66925A5-9E0D-420D-88D6-EA4CC1BB018D}" type="pres">
      <dgm:prSet presAssocID="{5E63E9C2-401D-49C0-8994-BDA33DB81A75}" presName="txSpace" presStyleCnt="0"/>
      <dgm:spPr/>
    </dgm:pt>
    <dgm:pt modelId="{1DCA0E6C-A8D8-4797-A005-CD272EEE9B61}" type="pres">
      <dgm:prSet presAssocID="{5E63E9C2-401D-49C0-8994-BDA33DB81A75}" presName="desTx" presStyleLbl="revTx" presStyleIdx="5" presStyleCnt="6">
        <dgm:presLayoutVars/>
      </dgm:prSet>
      <dgm:spPr/>
    </dgm:pt>
  </dgm:ptLst>
  <dgm:cxnLst>
    <dgm:cxn modelId="{01E3F107-0E84-4CD7-A242-5B3D29270531}" type="presOf" srcId="{433D1BD4-9424-4F2D-811F-970A379CD460}" destId="{AAF28A44-DCAC-4E52-9491-F30951C91FD0}" srcOrd="0" destOrd="0" presId="urn:microsoft.com/office/officeart/2018/5/layout/CenteredIconLabelDescriptionList"/>
    <dgm:cxn modelId="{A76C2228-21FC-41DC-88D2-FC61B500336D}" srcId="{5E63E9C2-401D-49C0-8994-BDA33DB81A75}" destId="{667B7146-BAFF-4FF2-9316-EF96461635A7}" srcOrd="0" destOrd="0" parTransId="{93E8949F-8260-4181-B7C3-A012321BC6C1}" sibTransId="{B7E55F53-7C71-4C00-91C6-72994CD40BB4}"/>
    <dgm:cxn modelId="{EC542767-2226-4348-B784-F402FD5DADEC}" srcId="{433D1BD4-9424-4F2D-811F-970A379CD460}" destId="{366CF084-C2F8-4825-84D5-9C5F774DA98B}" srcOrd="1" destOrd="0" parTransId="{F5E47662-3882-4806-8C71-6EBF684984D6}" sibTransId="{F2E71F43-3493-4C0A-B559-38E33A1DC4A0}"/>
    <dgm:cxn modelId="{8B62BF73-19E3-4F47-B65D-41ED390213CE}" srcId="{366CF084-C2F8-4825-84D5-9C5F774DA98B}" destId="{93338A7C-CBF4-4780-B324-E01EA6F45A61}" srcOrd="0" destOrd="0" parTransId="{18327B8E-9985-4FDC-809A-C41B4AFEC42D}" sibTransId="{FEB29DDB-6FD5-4A9D-B5D2-44FB37156C24}"/>
    <dgm:cxn modelId="{A9981291-7F6E-4137-8B6C-F738B68C3BC1}" srcId="{433D1BD4-9424-4F2D-811F-970A379CD460}" destId="{4A70BE73-D7CD-4890-A9FE-36114D325552}" srcOrd="0" destOrd="0" parTransId="{44768172-CA75-44DE-8866-325625CD8C70}" sibTransId="{EDFD2684-CED9-46D5-BB19-8CB017FE5865}"/>
    <dgm:cxn modelId="{D23418A1-89C5-4E30-A72B-9F3B8BC2BAE2}" srcId="{4A70BE73-D7CD-4890-A9FE-36114D325552}" destId="{F37C539C-6080-44BC-83E2-474C043C1A78}" srcOrd="0" destOrd="0" parTransId="{E4400BA5-FC74-498C-B2C5-82D63FF5A371}" sibTransId="{88D75F3C-AB1B-4CB3-9E5B-CC77FC97FC10}"/>
    <dgm:cxn modelId="{D5B20EA3-B07B-490C-8356-CB45E3580CED}" type="presOf" srcId="{667B7146-BAFF-4FF2-9316-EF96461635A7}" destId="{1DCA0E6C-A8D8-4797-A005-CD272EEE9B61}" srcOrd="0" destOrd="0" presId="urn:microsoft.com/office/officeart/2018/5/layout/CenteredIconLabelDescriptionList"/>
    <dgm:cxn modelId="{ACE639A4-AC7D-424F-BF2D-57D2A65DA8E1}" type="presOf" srcId="{436DA926-B63F-4E15-9C46-C3B7E85382A9}" destId="{59AA93D2-AC82-4C37-8F53-342D15D583AF}" srcOrd="0" destOrd="1" presId="urn:microsoft.com/office/officeart/2018/5/layout/CenteredIconLabelDescriptionList"/>
    <dgm:cxn modelId="{0CE93AA8-321C-4216-AFFC-8534B4650C72}" srcId="{4A70BE73-D7CD-4890-A9FE-36114D325552}" destId="{436DA926-B63F-4E15-9C46-C3B7E85382A9}" srcOrd="1" destOrd="0" parTransId="{593400E6-A2EB-404A-9477-EF5AAB3FBABA}" sibTransId="{1D2A6829-FA38-45FB-A491-038F225097E5}"/>
    <dgm:cxn modelId="{2F32F8AF-6062-4291-9C43-31EDE3398B63}" type="presOf" srcId="{93338A7C-CBF4-4780-B324-E01EA6F45A61}" destId="{F6D6B37B-6454-48D3-B74E-09EC8F598BB3}" srcOrd="0" destOrd="0" presId="urn:microsoft.com/office/officeart/2018/5/layout/CenteredIconLabelDescriptionList"/>
    <dgm:cxn modelId="{3F000AB0-85B0-4C40-A9D2-95EAE22D33D4}" type="presOf" srcId="{5E63E9C2-401D-49C0-8994-BDA33DB81A75}" destId="{FDA59228-11F6-44F0-B85F-AFC2E88696AA}" srcOrd="0" destOrd="0" presId="urn:microsoft.com/office/officeart/2018/5/layout/CenteredIconLabelDescriptionList"/>
    <dgm:cxn modelId="{5B5298BD-48F7-4E01-9335-19CB4F4D9058}" srcId="{433D1BD4-9424-4F2D-811F-970A379CD460}" destId="{5E63E9C2-401D-49C0-8994-BDA33DB81A75}" srcOrd="2" destOrd="0" parTransId="{643F44E0-6C17-496C-ACE1-2C213B5D9AD8}" sibTransId="{B62C880C-71DB-4A11-952C-1C9E69FE4B61}"/>
    <dgm:cxn modelId="{2217FACA-0F19-48E9-B184-05DB21E9D09C}" type="presOf" srcId="{366CF084-C2F8-4825-84D5-9C5F774DA98B}" destId="{5C6EE91B-D96F-451A-848F-572ED3847A6D}" srcOrd="0" destOrd="0" presId="urn:microsoft.com/office/officeart/2018/5/layout/CenteredIconLabelDescriptionList"/>
    <dgm:cxn modelId="{D35FE7E7-098B-470C-B3AD-2BC31FCCBEE9}" type="presOf" srcId="{F37C539C-6080-44BC-83E2-474C043C1A78}" destId="{59AA93D2-AC82-4C37-8F53-342D15D583AF}" srcOrd="0" destOrd="0" presId="urn:microsoft.com/office/officeart/2018/5/layout/CenteredIconLabelDescriptionList"/>
    <dgm:cxn modelId="{8ED294F5-676C-446B-931F-7C2AD03C6392}" type="presOf" srcId="{4A70BE73-D7CD-4890-A9FE-36114D325552}" destId="{05B7990B-8E1A-4D4E-8E25-0ED9D0F6E615}" srcOrd="0" destOrd="0" presId="urn:microsoft.com/office/officeart/2018/5/layout/CenteredIconLabelDescriptionList"/>
    <dgm:cxn modelId="{34A1D348-9DEA-430B-A1BF-5987CA3B3BF9}" type="presParOf" srcId="{AAF28A44-DCAC-4E52-9491-F30951C91FD0}" destId="{EE0DC81A-4AAE-4711-8B65-53C8F49A6452}" srcOrd="0" destOrd="0" presId="urn:microsoft.com/office/officeart/2018/5/layout/CenteredIconLabelDescriptionList"/>
    <dgm:cxn modelId="{63A7B190-91B5-4F63-9FB0-FB13739DFCA4}" type="presParOf" srcId="{EE0DC81A-4AAE-4711-8B65-53C8F49A6452}" destId="{CAE792E5-DF5F-4308-BAC3-537C9A423043}" srcOrd="0" destOrd="0" presId="urn:microsoft.com/office/officeart/2018/5/layout/CenteredIconLabelDescriptionList"/>
    <dgm:cxn modelId="{235FF757-7564-4CD4-ACBB-754F66FB6597}" type="presParOf" srcId="{EE0DC81A-4AAE-4711-8B65-53C8F49A6452}" destId="{CCF0E6F8-3984-4B1B-A77B-0420495CE185}" srcOrd="1" destOrd="0" presId="urn:microsoft.com/office/officeart/2018/5/layout/CenteredIconLabelDescriptionList"/>
    <dgm:cxn modelId="{601D1DD2-5662-4E59-B2BF-B3A8139EF0ED}" type="presParOf" srcId="{EE0DC81A-4AAE-4711-8B65-53C8F49A6452}" destId="{05B7990B-8E1A-4D4E-8E25-0ED9D0F6E615}" srcOrd="2" destOrd="0" presId="urn:microsoft.com/office/officeart/2018/5/layout/CenteredIconLabelDescriptionList"/>
    <dgm:cxn modelId="{29FD2F62-9654-405B-91ED-0218E8AF5454}" type="presParOf" srcId="{EE0DC81A-4AAE-4711-8B65-53C8F49A6452}" destId="{3D06CD79-CD89-4A72-896F-FB72EC84581A}" srcOrd="3" destOrd="0" presId="urn:microsoft.com/office/officeart/2018/5/layout/CenteredIconLabelDescriptionList"/>
    <dgm:cxn modelId="{83324D35-7FAC-4552-80D0-45E289C678CA}" type="presParOf" srcId="{EE0DC81A-4AAE-4711-8B65-53C8F49A6452}" destId="{59AA93D2-AC82-4C37-8F53-342D15D583AF}" srcOrd="4" destOrd="0" presId="urn:microsoft.com/office/officeart/2018/5/layout/CenteredIconLabelDescriptionList"/>
    <dgm:cxn modelId="{953CBFC5-C2F5-41CE-AFAF-9871E300358D}" type="presParOf" srcId="{AAF28A44-DCAC-4E52-9491-F30951C91FD0}" destId="{3C2AA9C0-DB06-45F3-B116-1B2A8B793E63}" srcOrd="1" destOrd="0" presId="urn:microsoft.com/office/officeart/2018/5/layout/CenteredIconLabelDescriptionList"/>
    <dgm:cxn modelId="{AFABCB07-4C93-4969-8F0B-FF5676F62A29}" type="presParOf" srcId="{AAF28A44-DCAC-4E52-9491-F30951C91FD0}" destId="{5BEB0A65-2C1E-49BB-82E8-4DA1BA99AE62}" srcOrd="2" destOrd="0" presId="urn:microsoft.com/office/officeart/2018/5/layout/CenteredIconLabelDescriptionList"/>
    <dgm:cxn modelId="{25587B39-9CE3-49E7-8CA6-DE7541EC7B2A}" type="presParOf" srcId="{5BEB0A65-2C1E-49BB-82E8-4DA1BA99AE62}" destId="{994191F5-C06D-43BB-B7A9-834C2F7BCD01}" srcOrd="0" destOrd="0" presId="urn:microsoft.com/office/officeart/2018/5/layout/CenteredIconLabelDescriptionList"/>
    <dgm:cxn modelId="{980CF1E7-AEC5-4568-BFD5-26DBABDB9839}" type="presParOf" srcId="{5BEB0A65-2C1E-49BB-82E8-4DA1BA99AE62}" destId="{22508A4C-8B3A-4EB5-ADD9-FB58577F32A2}" srcOrd="1" destOrd="0" presId="urn:microsoft.com/office/officeart/2018/5/layout/CenteredIconLabelDescriptionList"/>
    <dgm:cxn modelId="{4193B6E7-0AE1-417D-944D-113380653892}" type="presParOf" srcId="{5BEB0A65-2C1E-49BB-82E8-4DA1BA99AE62}" destId="{5C6EE91B-D96F-451A-848F-572ED3847A6D}" srcOrd="2" destOrd="0" presId="urn:microsoft.com/office/officeart/2018/5/layout/CenteredIconLabelDescriptionList"/>
    <dgm:cxn modelId="{B9D00D10-40D4-4709-BA28-0FA772F29D76}" type="presParOf" srcId="{5BEB0A65-2C1E-49BB-82E8-4DA1BA99AE62}" destId="{DB19CC5E-FC5E-4A45-A0D5-814F1709335D}" srcOrd="3" destOrd="0" presId="urn:microsoft.com/office/officeart/2018/5/layout/CenteredIconLabelDescriptionList"/>
    <dgm:cxn modelId="{1A2C95BA-D624-405C-9978-F4DB517876EC}" type="presParOf" srcId="{5BEB0A65-2C1E-49BB-82E8-4DA1BA99AE62}" destId="{F6D6B37B-6454-48D3-B74E-09EC8F598BB3}" srcOrd="4" destOrd="0" presId="urn:microsoft.com/office/officeart/2018/5/layout/CenteredIconLabelDescriptionList"/>
    <dgm:cxn modelId="{41B36D4A-50DE-4D77-ABB4-5AAE01120801}" type="presParOf" srcId="{AAF28A44-DCAC-4E52-9491-F30951C91FD0}" destId="{04E0D3CC-CDEC-40FA-96CD-4AA3C41287BA}" srcOrd="3" destOrd="0" presId="urn:microsoft.com/office/officeart/2018/5/layout/CenteredIconLabelDescriptionList"/>
    <dgm:cxn modelId="{AD0E3D68-26EC-476A-9288-21A448B550AC}" type="presParOf" srcId="{AAF28A44-DCAC-4E52-9491-F30951C91FD0}" destId="{46F7E9E4-7C67-4865-8B88-B0329FF693FA}" srcOrd="4" destOrd="0" presId="urn:microsoft.com/office/officeart/2018/5/layout/CenteredIconLabelDescriptionList"/>
    <dgm:cxn modelId="{094859DA-9BB3-45D5-914F-491AB242C9D1}" type="presParOf" srcId="{46F7E9E4-7C67-4865-8B88-B0329FF693FA}" destId="{760C6616-E531-4ABA-BAA1-DC9672632D72}" srcOrd="0" destOrd="0" presId="urn:microsoft.com/office/officeart/2018/5/layout/CenteredIconLabelDescriptionList"/>
    <dgm:cxn modelId="{4725739D-46CC-4E27-8E10-87ADE1771231}" type="presParOf" srcId="{46F7E9E4-7C67-4865-8B88-B0329FF693FA}" destId="{22BD5CD7-C25E-4B51-BCDD-3EDF40D4F67F}" srcOrd="1" destOrd="0" presId="urn:microsoft.com/office/officeart/2018/5/layout/CenteredIconLabelDescriptionList"/>
    <dgm:cxn modelId="{CFF75DB7-D4EC-465A-BA00-311D0025BE26}" type="presParOf" srcId="{46F7E9E4-7C67-4865-8B88-B0329FF693FA}" destId="{FDA59228-11F6-44F0-B85F-AFC2E88696AA}" srcOrd="2" destOrd="0" presId="urn:microsoft.com/office/officeart/2018/5/layout/CenteredIconLabelDescriptionList"/>
    <dgm:cxn modelId="{828C7A44-E48C-4CEE-955A-88C709B72548}" type="presParOf" srcId="{46F7E9E4-7C67-4865-8B88-B0329FF693FA}" destId="{F66925A5-9E0D-420D-88D6-EA4CC1BB018D}" srcOrd="3" destOrd="0" presId="urn:microsoft.com/office/officeart/2018/5/layout/CenteredIconLabelDescriptionList"/>
    <dgm:cxn modelId="{18F953C0-5217-491F-8947-99C3F464FC98}" type="presParOf" srcId="{46F7E9E4-7C67-4865-8B88-B0329FF693FA}" destId="{1DCA0E6C-A8D8-4797-A005-CD272EEE9B6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792E5-DF5F-4308-BAC3-537C9A423043}">
      <dsp:nvSpPr>
        <dsp:cNvPr id="0" name=""/>
        <dsp:cNvSpPr/>
      </dsp:nvSpPr>
      <dsp:spPr>
        <a:xfrm>
          <a:off x="742224" y="0"/>
          <a:ext cx="785471" cy="3723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7990B-8E1A-4D4E-8E25-0ED9D0F6E615}">
      <dsp:nvSpPr>
        <dsp:cNvPr id="0" name=""/>
        <dsp:cNvSpPr/>
      </dsp:nvSpPr>
      <dsp:spPr>
        <a:xfrm>
          <a:off x="12858"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EXTRACT </a:t>
          </a:r>
        </a:p>
      </dsp:txBody>
      <dsp:txXfrm>
        <a:off x="12858" y="427620"/>
        <a:ext cx="2244204" cy="159584"/>
      </dsp:txXfrm>
    </dsp:sp>
    <dsp:sp modelId="{59AA93D2-AC82-4C37-8F53-342D15D583AF}">
      <dsp:nvSpPr>
        <dsp:cNvPr id="0" name=""/>
        <dsp:cNvSpPr/>
      </dsp:nvSpPr>
      <dsp:spPr>
        <a:xfrm>
          <a:off x="12858"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dirty="0"/>
            <a:t>The data was extracted from </a:t>
          </a:r>
          <a:r>
            <a:rPr lang="en-US" sz="1100" u="sng" kern="1200" dirty="0">
              <a:hlinkClick xmlns:r="http://schemas.openxmlformats.org/officeDocument/2006/relationships" r:id="rId3"/>
            </a:rPr>
            <a:t>https://data.boston.gov/dataset/crime-incident-reports-august-2015-to-date-source-new-system/resource/f4495ee9-c42c-4019-82c1-d067f07e45d2</a:t>
          </a:r>
          <a:r>
            <a:rPr lang="en-US" sz="1100" u="sng" kern="1200" dirty="0"/>
            <a:t>. </a:t>
          </a:r>
          <a:endParaRPr lang="en-US" sz="1100" kern="1200" dirty="0"/>
        </a:p>
        <a:p>
          <a:pPr marL="0" lvl="0" indent="0" algn="ctr" defTabSz="488950">
            <a:lnSpc>
              <a:spcPct val="100000"/>
            </a:lnSpc>
            <a:spcBef>
              <a:spcPct val="0"/>
            </a:spcBef>
            <a:spcAft>
              <a:spcPct val="35000"/>
            </a:spcAft>
            <a:buNone/>
          </a:pPr>
          <a:r>
            <a:rPr lang="en-US" sz="1100" kern="1200" dirty="0"/>
            <a:t>We downloaded the CSV file containing the crime data from 2021. </a:t>
          </a:r>
        </a:p>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endParaRPr lang="en-US" sz="1100" kern="1200" dirty="0"/>
        </a:p>
      </dsp:txBody>
      <dsp:txXfrm>
        <a:off x="12858" y="612905"/>
        <a:ext cx="2244204" cy="2100478"/>
      </dsp:txXfrm>
    </dsp:sp>
    <dsp:sp modelId="{994191F5-C06D-43BB-B7A9-834C2F7BCD01}">
      <dsp:nvSpPr>
        <dsp:cNvPr id="0" name=""/>
        <dsp:cNvSpPr/>
      </dsp:nvSpPr>
      <dsp:spPr>
        <a:xfrm>
          <a:off x="3379164" y="0"/>
          <a:ext cx="785471" cy="3723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6EE91B-D96F-451A-848F-572ED3847A6D}">
      <dsp:nvSpPr>
        <dsp:cNvPr id="0" name=""/>
        <dsp:cNvSpPr/>
      </dsp:nvSpPr>
      <dsp:spPr>
        <a:xfrm>
          <a:off x="2649797"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TRANSFORM </a:t>
          </a:r>
        </a:p>
      </dsp:txBody>
      <dsp:txXfrm>
        <a:off x="2649797" y="427620"/>
        <a:ext cx="2244204" cy="159584"/>
      </dsp:txXfrm>
    </dsp:sp>
    <dsp:sp modelId="{F6D6B37B-6454-48D3-B74E-09EC8F598BB3}">
      <dsp:nvSpPr>
        <dsp:cNvPr id="0" name=""/>
        <dsp:cNvSpPr/>
      </dsp:nvSpPr>
      <dsp:spPr>
        <a:xfrm>
          <a:off x="2649797"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dirty="0"/>
            <a:t>The data was cleaned by taking out the null values and irrelevant columns were deleted. Data frames were created with the clean dataset. </a:t>
          </a:r>
        </a:p>
      </dsp:txBody>
      <dsp:txXfrm>
        <a:off x="2649797" y="612905"/>
        <a:ext cx="2244204" cy="2100478"/>
      </dsp:txXfrm>
    </dsp:sp>
    <dsp:sp modelId="{760C6616-E531-4ABA-BAA1-DC9672632D72}">
      <dsp:nvSpPr>
        <dsp:cNvPr id="0" name=""/>
        <dsp:cNvSpPr/>
      </dsp:nvSpPr>
      <dsp:spPr>
        <a:xfrm>
          <a:off x="6016104" y="0"/>
          <a:ext cx="785471" cy="37236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A59228-11F6-44F0-B85F-AFC2E88696AA}">
      <dsp:nvSpPr>
        <dsp:cNvPr id="0" name=""/>
        <dsp:cNvSpPr/>
      </dsp:nvSpPr>
      <dsp:spPr>
        <a:xfrm>
          <a:off x="5286737" y="427620"/>
          <a:ext cx="2244204" cy="159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LOAD </a:t>
          </a:r>
        </a:p>
      </dsp:txBody>
      <dsp:txXfrm>
        <a:off x="5286737" y="427620"/>
        <a:ext cx="2244204" cy="159584"/>
      </dsp:txXfrm>
    </dsp:sp>
    <dsp:sp modelId="{1DCA0E6C-A8D8-4797-A005-CD272EEE9B61}">
      <dsp:nvSpPr>
        <dsp:cNvPr id="0" name=""/>
        <dsp:cNvSpPr/>
      </dsp:nvSpPr>
      <dsp:spPr>
        <a:xfrm>
          <a:off x="5286737" y="612905"/>
          <a:ext cx="2244204" cy="2100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a:t>
          </a:r>
        </a:p>
        <a:p>
          <a:pPr marL="0" lvl="0" indent="0" algn="ctr" defTabSz="488950">
            <a:lnSpc>
              <a:spcPct val="100000"/>
            </a:lnSpc>
            <a:spcBef>
              <a:spcPct val="0"/>
            </a:spcBef>
            <a:spcAft>
              <a:spcPct val="35000"/>
            </a:spcAft>
            <a:buNone/>
          </a:pPr>
          <a:r>
            <a:rPr lang="en-US" sz="1100" kern="1200" dirty="0"/>
            <a:t>The data was loaded and stored in SQL.  </a:t>
          </a:r>
        </a:p>
      </dsp:txBody>
      <dsp:txXfrm>
        <a:off x="5286737" y="612905"/>
        <a:ext cx="2244204" cy="21004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df38a974d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df38a974d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df38a974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df38a974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403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8438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45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Friday : 10,937</a:t>
            </a:r>
          </a:p>
          <a:p>
            <a:r>
              <a:rPr lang="en-US" dirty="0"/>
              <a:t>Wednesday: 10,461</a:t>
            </a:r>
          </a:p>
          <a:p>
            <a:r>
              <a:rPr lang="en-US" dirty="0"/>
              <a:t>Monday: 10,354 </a:t>
            </a:r>
          </a:p>
          <a:p>
            <a:r>
              <a:rPr lang="en-US" dirty="0"/>
              <a:t>Thursday: 10,324</a:t>
            </a:r>
          </a:p>
          <a:p>
            <a:r>
              <a:rPr lang="en-US" dirty="0"/>
              <a:t>Saturday: 10,254</a:t>
            </a:r>
          </a:p>
          <a:p>
            <a:r>
              <a:rPr lang="en-US" dirty="0"/>
              <a:t>Tuesday: 10, 164</a:t>
            </a:r>
          </a:p>
          <a:p>
            <a:r>
              <a:rPr lang="en-US" dirty="0"/>
              <a:t>Sunday:  9, 227 </a:t>
            </a:r>
          </a:p>
          <a:p>
            <a:r>
              <a:rPr lang="en-US" dirty="0"/>
              <a:t>Total Crime: 71, 721</a:t>
            </a:r>
          </a:p>
        </p:txBody>
      </p:sp>
    </p:spTree>
    <p:extLst>
      <p:ext uri="{BB962C8B-B14F-4D97-AF65-F5344CB8AC3E}">
        <p14:creationId xmlns:p14="http://schemas.microsoft.com/office/powerpoint/2010/main" val="315755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1703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3df38a974d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3df38a974d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df38a974d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df38a974d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23474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df38a974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df38a974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sym typeface="Arial"/>
              </a:rPr>
              <a:t>Crime is one of the complex social problems that has grown over time with the increase in population and has significant impacts directly on victims and indirectly on the community. </a:t>
            </a:r>
            <a:r>
              <a:rPr lang="en-US" sz="1100" dirty="0"/>
              <a:t>No society in any part of the world is without crime.</a:t>
            </a:r>
            <a:endParaRPr lang="en-US" sz="1100" dirty="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sym typeface="Arial"/>
              </a:rPr>
              <a:t>Boston is the capital and most crowded city of the Commonwealth of Massachusetts in the United States and the 24th-most populous city in the country. Boston has one of the highest crimes in the United States.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100" dirty="0">
              <a:latin typeface="ACADEMY ENGRAVED LET PLAIN:1.0" panose="02000000000000000000" pitchFamily="2"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1100" dirty="0">
                <a:latin typeface="ACADEMY ENGRAVED LET PLAIN:1.0" panose="02000000000000000000" pitchFamily="2" charset="0"/>
                <a:sym typeface="Arial"/>
              </a:rPr>
              <a:t>It has been recorded 4,378 violent crimes in 2020 in Boston, giving it a violent crime rate of 6.48 per 1,000 people. There were 58 murders, 193 rapes, 923 robberies, and 3,204 sex assaults.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299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3df38a974d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3df38a974d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our dataset, there were 17 variables:</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Incident Number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Description</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 Group</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District, Reporting Area</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Shooting</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Occurred on Date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Month, Year, Hour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UCR Part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Street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Latitude, Longitude, and Location. </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Many of these variables had duplicate information. So, duplicate variables were dropped. Also, because the Offense Code Group and UCR part columns had null values, they were dropped to have cleaner and more organized dataset.</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Reporting Area, Latitude, and Longitude columns were dropped to provided similar information with the District and Location columns, respectively. </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Year column was dropped because all the data was from the year 2021. After further analysis, it was determined that we could also drop Street and Location in order to create our first K-Means clusters.</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our dataset, there were 17 variables:</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Incident Number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Description</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Offense Code Group</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District, Reporting Area</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Shooting</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Occurred on Date</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Month, Year, Hour</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UCR Part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Street</a:t>
            </a: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Latitude, Longitude, and Location. </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Many of these variables had duplicate information. So, duplicate variables were dropped. Also, because the Offense Code Group and UCR part columns had null values, they were dropped to have cleaner and more organized dataset.</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Reporting Area, Latitude, and Longitude columns were dropped to provided similar information with the District and Location columns, respectively. </a:t>
            </a:r>
          </a:p>
          <a:p>
            <a:pPr marL="0" lvl="0" indent="0" algn="l" rtl="0">
              <a:spcBef>
                <a:spcPts val="0"/>
              </a:spcBef>
              <a:spcAft>
                <a:spcPts val="0"/>
              </a:spcAft>
              <a:buFontTx/>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Year column was dropped because all the data was from the year 2021. After further analysis, it was determined that we could also drop Street and Location in order to create our first K-Means clusters.</a:t>
            </a:r>
          </a:p>
          <a:p>
            <a:endParaRPr lang="en-US" dirty="0"/>
          </a:p>
        </p:txBody>
      </p:sp>
    </p:spTree>
    <p:extLst>
      <p:ext uri="{BB962C8B-B14F-4D97-AF65-F5344CB8AC3E}">
        <p14:creationId xmlns:p14="http://schemas.microsoft.com/office/powerpoint/2010/main" val="262765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35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df38a974d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df38a974d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df38a974d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3df38a974d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machine learning model chosen for this project was K-Means clustering with PCA (principal component analysis).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One of the reasons we chose this model was because we’re not looking for specific outputs, but rather for patterns to determine new patrols and/or stations for specific areas. Some of the limitations include clustering outliers by possibly giving outliers their own cluster, working exclusively only with numeric data, having to know the clusters ahead of time, and being prone to the curse of dimensionality. The benefits of this model include clustering the data to see patterns, it can scale to large data sets (since ours include 70,000+ data points), and it is relatively easy to use and can manipulate to suit our goals.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5000"/>
              </a:lnSpc>
              <a:defRPr sz="54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8/1/22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b="1"/>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122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smtClean="0"/>
              <a:t>8/1/22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57572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8/1/22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15564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373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8/1/22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98876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5000"/>
              </a:lnSpc>
              <a:defRPr sz="5400" b="1"/>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3E5059C3-6A89-4494-99FF-5A4D6FFD50EB}" type="datetimeFigureOut">
              <a:rPr lang="en-US" smtClean="0"/>
              <a:t>8/1/22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r>
              <a:rPr lang="en-US"/>
              <a:t>
              </a:t>
            </a:r>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90366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8/1/22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15817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8/1/22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38992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AF3416-4057-4DAA-829D-4CA07428D088}" type="datetimeFigureOut">
              <a:rPr lang="en-US" smtClean="0"/>
              <a:t>8/1/22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9409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8/1/22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392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8/1/22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71344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8/1/22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07492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3CBC1C18-307B-4F68-A007-B5B542270E8D}" type="datetimeFigureOut">
              <a:rPr lang="en-US" smtClean="0"/>
              <a:t>8/1/22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r>
              <a:rPr lang="en-US"/>
              <a:t>
              </a:t>
            </a:r>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0586110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hf sldNum="0" hdr="0" ftr="0" dt="0"/>
  <p:txStyles>
    <p:titleStyle>
      <a:lvl1pPr algn="l" defTabSz="685800" rtl="0" eaLnBrk="1" latinLnBrk="0" hangingPunct="1">
        <a:lnSpc>
          <a:spcPct val="90000"/>
        </a:lnSpc>
        <a:spcBef>
          <a:spcPct val="0"/>
        </a:spcBef>
        <a:buNone/>
        <a:defRPr sz="36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BOSTONCRIMEDASHBOARD?:language=en-US&amp;:display_count=n&amp;:origin=viz_share_link" TargetMode="External"/><Relationship Id="rId5" Type="http://schemas.microsoft.com/office/2007/relationships/hdphoto" Target="../media/hdphoto3.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hyperlink" Target="https://public.tableau.com/views/BostonCrimeProject/CRIMECOUNTBYDAY?:language=en-US&amp;:display_count=n&amp;:origin=viz_share_link"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CRIMEBYTHEHOUR?:language=en-US&amp;:display_count=n&amp;:origin=viz_share_link" TargetMode="External"/><Relationship Id="rId5" Type="http://schemas.microsoft.com/office/2007/relationships/hdphoto" Target="../media/hdphoto2.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s://public.tableau.com/views/BostonCrimeProject/CRIMEBYMONTH?:language=en-US&amp;:display_count=n&amp;:origin=viz_share_link" TargetMode="External"/><Relationship Id="rId5" Type="http://schemas.microsoft.com/office/2007/relationships/hdphoto" Target="../media/hdphoto2.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ublic.tableau.com/shared/8YFDWBGH8?:display_count=n&amp;:origin=viz_share_link"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grpSp>
        <p:nvGrpSpPr>
          <p:cNvPr id="141" name="Group 140">
            <a:extLst>
              <a:ext uri="{FF2B5EF4-FFF2-40B4-BE49-F238E27FC236}">
                <a16:creationId xmlns:a16="http://schemas.microsoft.com/office/drawing/2014/main" id="{E54E1BC5-9799-4C37-9E39-75AD94AE0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42" name="Oval 141">
              <a:extLst>
                <a:ext uri="{FF2B5EF4-FFF2-40B4-BE49-F238E27FC236}">
                  <a16:creationId xmlns:a16="http://schemas.microsoft.com/office/drawing/2014/main" id="{6EC783E0-E2C4-43D2-93E5-38337F8DA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3" name="Oval 142">
              <a:extLst>
                <a:ext uri="{FF2B5EF4-FFF2-40B4-BE49-F238E27FC236}">
                  <a16:creationId xmlns:a16="http://schemas.microsoft.com/office/drawing/2014/main" id="{542544D0-650E-4448-A7E2-E5C6D7398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136" name="Google Shape;136;p13" descr="A blue sign on a street&#10;&#10;Description automatically generated with low confidence"/>
          <p:cNvPicPr preferRelativeResize="0"/>
          <p:nvPr/>
        </p:nvPicPr>
        <p:blipFill rotWithShape="1">
          <a:blip r:embed="rId5"/>
          <a:srcRect/>
          <a:stretch/>
        </p:blipFill>
        <p:spPr>
          <a:xfrm>
            <a:off x="20" y="10"/>
            <a:ext cx="9143980" cy="5143489"/>
          </a:xfrm>
          <a:prstGeom prst="rect">
            <a:avLst/>
          </a:prstGeom>
          <a:noFill/>
        </p:spPr>
      </p:pic>
      <p:sp>
        <p:nvSpPr>
          <p:cNvPr id="145" name="Rectangle 144">
            <a:extLst>
              <a:ext uri="{FF2B5EF4-FFF2-40B4-BE49-F238E27FC236}">
                <a16:creationId xmlns:a16="http://schemas.microsoft.com/office/drawing/2014/main" id="{C0D87137-C549-49C9-9E77-B0610E94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4737D626-8CB2-413F-BA1C-691F042B48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blipFill dpi="0" rotWithShape="1">
            <a:blip r:embed="rId6">
              <a:alphaModFix amt="35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Google Shape;134;p13"/>
          <p:cNvSpPr txBox="1">
            <a:spLocks noGrp="1"/>
          </p:cNvSpPr>
          <p:nvPr>
            <p:ph type="ctrTitle"/>
          </p:nvPr>
        </p:nvSpPr>
        <p:spPr>
          <a:xfrm>
            <a:off x="802386" y="363474"/>
            <a:ext cx="7543800" cy="1207008"/>
          </a:xfrm>
          <a:prstGeom prst="rect">
            <a:avLst/>
          </a:prstGeom>
        </p:spPr>
        <p:txBody>
          <a:bodyPr spcFirstLastPara="1" vert="horz" lIns="91440" tIns="45720" rIns="91440" bIns="45720" rtlCol="0" anchor="ctr" anchorCtr="0">
            <a:normAutofit/>
          </a:bodyPr>
          <a:lstStyle/>
          <a:p>
            <a:pPr marL="0" lvl="0" indent="0" defTabSz="914400">
              <a:lnSpc>
                <a:spcPct val="90000"/>
              </a:lnSpc>
              <a:spcAft>
                <a:spcPts val="0"/>
              </a:spcAft>
            </a:pPr>
            <a:r>
              <a:rPr lang="en-US" dirty="0">
                <a:solidFill>
                  <a:schemeClr val="tx1"/>
                </a:solidFill>
                <a:latin typeface="ACADEMY ENGRAVED LET PLAIN:1.0" panose="02000000000000000000" pitchFamily="2" charset="0"/>
              </a:rPr>
              <a:t>BOSTON CRIME </a:t>
            </a:r>
          </a:p>
        </p:txBody>
      </p:sp>
      <p:sp>
        <p:nvSpPr>
          <p:cNvPr id="135" name="Google Shape;135;p13"/>
          <p:cNvSpPr txBox="1">
            <a:spLocks noGrp="1"/>
          </p:cNvSpPr>
          <p:nvPr>
            <p:ph type="subTitle" idx="1"/>
          </p:nvPr>
        </p:nvSpPr>
        <p:spPr>
          <a:xfrm>
            <a:off x="802386" y="1591056"/>
            <a:ext cx="7543800" cy="3038094"/>
          </a:xfrm>
          <a:prstGeom prst="rect">
            <a:avLst/>
          </a:prstGeom>
        </p:spPr>
        <p:txBody>
          <a:bodyPr spcFirstLastPara="1" vert="horz" lIns="91440" tIns="45720" rIns="91440" bIns="45720" rtlCol="0" anchorCtr="0">
            <a:normAutofit/>
          </a:bodyPr>
          <a:lstStyle/>
          <a:p>
            <a:pPr marL="171450" lvl="0" indent="-182880" defTabSz="914400">
              <a:spcBef>
                <a:spcPts val="0"/>
              </a:spcBef>
              <a:spcAft>
                <a:spcPts val="600"/>
              </a:spcAft>
              <a:buFont typeface="Wingdings" pitchFamily="2" charset="2"/>
              <a:buChar char="§"/>
            </a:pPr>
            <a:endParaRPr lang="en-US" dirty="0"/>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Carter </a:t>
            </a:r>
            <a:r>
              <a:rPr lang="en-US" sz="1800" dirty="0" err="1">
                <a:latin typeface="ACADEMY ENGRAVED LET PLAIN:1.0" panose="02000000000000000000" pitchFamily="2" charset="0"/>
              </a:rPr>
              <a:t>Bentinganan</a:t>
            </a:r>
            <a:endParaRPr lang="en-US" sz="1800" dirty="0">
              <a:latin typeface="ACADEMY ENGRAVED LET PLAIN:1.0" panose="02000000000000000000" pitchFamily="2" charset="0"/>
            </a:endParaRPr>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Christopher Lue</a:t>
            </a:r>
          </a:p>
          <a:p>
            <a:pPr marL="171450" lvl="0" indent="-182880" defTabSz="914400">
              <a:spcBef>
                <a:spcPts val="0"/>
              </a:spcBef>
              <a:spcAft>
                <a:spcPts val="600"/>
              </a:spcAft>
              <a:buFont typeface="Wingdings" pitchFamily="2" charset="2"/>
              <a:buChar char="§"/>
            </a:pPr>
            <a:r>
              <a:rPr lang="en-US" sz="1800" dirty="0" err="1">
                <a:latin typeface="ACADEMY ENGRAVED LET PLAIN:1.0" panose="02000000000000000000" pitchFamily="2" charset="0"/>
              </a:rPr>
              <a:t>Duygu</a:t>
            </a:r>
            <a:r>
              <a:rPr lang="en-US" sz="1800" dirty="0">
                <a:latin typeface="ACADEMY ENGRAVED LET PLAIN:1.0" panose="02000000000000000000" pitchFamily="2" charset="0"/>
              </a:rPr>
              <a:t> </a:t>
            </a:r>
            <a:r>
              <a:rPr lang="en-US" sz="1800" dirty="0" err="1">
                <a:latin typeface="ACADEMY ENGRAVED LET PLAIN:1.0" panose="02000000000000000000" pitchFamily="2" charset="0"/>
              </a:rPr>
              <a:t>Simsek</a:t>
            </a:r>
            <a:endParaRPr lang="en-US" sz="1800" dirty="0">
              <a:latin typeface="ACADEMY ENGRAVED LET PLAIN:1.0" panose="02000000000000000000" pitchFamily="2" charset="0"/>
            </a:endParaRPr>
          </a:p>
          <a:p>
            <a:pPr marL="171450" lvl="0" indent="-182880" defTabSz="914400">
              <a:spcBef>
                <a:spcPts val="0"/>
              </a:spcBef>
              <a:spcAft>
                <a:spcPts val="600"/>
              </a:spcAft>
              <a:buFont typeface="Wingdings" pitchFamily="2" charset="2"/>
              <a:buChar char="§"/>
            </a:pPr>
            <a:r>
              <a:rPr lang="en-US" sz="1800" dirty="0">
                <a:latin typeface="ACADEMY ENGRAVED LET PLAIN:1.0" panose="02000000000000000000" pitchFamily="2" charset="0"/>
              </a:rPr>
              <a:t>Kimberly Smith</a:t>
            </a:r>
          </a:p>
        </p:txBody>
      </p:sp>
      <p:grpSp>
        <p:nvGrpSpPr>
          <p:cNvPr id="149" name="Group 148">
            <a:extLst>
              <a:ext uri="{FF2B5EF4-FFF2-40B4-BE49-F238E27FC236}">
                <a16:creationId xmlns:a16="http://schemas.microsoft.com/office/drawing/2014/main" id="{91E96018-B22F-4F69-A476-E69AD01778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50" name="Oval 149">
              <a:extLst>
                <a:ext uri="{FF2B5EF4-FFF2-40B4-BE49-F238E27FC236}">
                  <a16:creationId xmlns:a16="http://schemas.microsoft.com/office/drawing/2014/main" id="{548B6ECE-AE16-413C-89BA-B4DC741A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1" name="Oval 150">
              <a:extLst>
                <a:ext uri="{FF2B5EF4-FFF2-40B4-BE49-F238E27FC236}">
                  <a16:creationId xmlns:a16="http://schemas.microsoft.com/office/drawing/2014/main" id="{135FC4B0-34E5-49B0-81B1-5B5C805B3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35">
                                            <p:txEl>
                                              <p:pRg st="1" end="1"/>
                                            </p:txEl>
                                          </p:spTgt>
                                        </p:tgtEl>
                                        <p:attrNameLst>
                                          <p:attrName>style.visibility</p:attrName>
                                        </p:attrNameLst>
                                      </p:cBhvr>
                                      <p:to>
                                        <p:strVal val="visible"/>
                                      </p:to>
                                    </p:set>
                                    <p:animEffect transition="in" filter="dissolve">
                                      <p:cBhvr>
                                        <p:cTn id="13" dur="500"/>
                                        <p:tgtEl>
                                          <p:spTgt spid="135">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35">
                                            <p:txEl>
                                              <p:pRg st="2" end="2"/>
                                            </p:txEl>
                                          </p:spTgt>
                                        </p:tgtEl>
                                        <p:attrNameLst>
                                          <p:attrName>style.visibility</p:attrName>
                                        </p:attrNameLst>
                                      </p:cBhvr>
                                      <p:to>
                                        <p:strVal val="visible"/>
                                      </p:to>
                                    </p:set>
                                    <p:animEffect transition="in" filter="dissolve">
                                      <p:cBhvr>
                                        <p:cTn id="16" dur="500"/>
                                        <p:tgtEl>
                                          <p:spTgt spid="135">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35">
                                            <p:txEl>
                                              <p:pRg st="3" end="3"/>
                                            </p:txEl>
                                          </p:spTgt>
                                        </p:tgtEl>
                                        <p:attrNameLst>
                                          <p:attrName>style.visibility</p:attrName>
                                        </p:attrNameLst>
                                      </p:cBhvr>
                                      <p:to>
                                        <p:strVal val="visible"/>
                                      </p:to>
                                    </p:set>
                                    <p:animEffect transition="in" filter="dissolve">
                                      <p:cBhvr>
                                        <p:cTn id="19" dur="500"/>
                                        <p:tgtEl>
                                          <p:spTgt spid="135">
                                            <p:txEl>
                                              <p:pRg st="3" end="3"/>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35">
                                            <p:txEl>
                                              <p:pRg st="4" end="4"/>
                                            </p:txEl>
                                          </p:spTgt>
                                        </p:tgtEl>
                                        <p:attrNameLst>
                                          <p:attrName>style.visibility</p:attrName>
                                        </p:attrNameLst>
                                      </p:cBhvr>
                                      <p:to>
                                        <p:strVal val="visible"/>
                                      </p:to>
                                    </p:set>
                                    <p:animEffect transition="in" filter="dissolve">
                                      <p:cBhvr>
                                        <p:cTn id="22" dur="500"/>
                                        <p:tgtEl>
                                          <p:spTgt spid="1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2"/>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A818E-4FEC-7AEB-FAA7-03C872535D39}"/>
              </a:ext>
            </a:extLst>
          </p:cNvPr>
          <p:cNvSpPr>
            <a:spLocks noGrp="1"/>
          </p:cNvSpPr>
          <p:nvPr>
            <p:ph type="title"/>
          </p:nvPr>
        </p:nvSpPr>
        <p:spPr>
          <a:xfrm>
            <a:off x="6117262" y="150235"/>
            <a:ext cx="2658026" cy="4700734"/>
          </a:xfrm>
          <a:ln>
            <a:noFill/>
          </a:ln>
        </p:spPr>
        <p:txBody>
          <a:bodyPr vert="horz" lIns="91440" tIns="45720" rIns="91440" bIns="45720" rtlCol="0" anchor="ctr">
            <a:normAutofit/>
          </a:bodyPr>
          <a:lstStyle/>
          <a:p>
            <a:pPr defTabSz="914400">
              <a:spcBef>
                <a:spcPct val="0"/>
              </a:spcBef>
            </a:pPr>
            <a:r>
              <a:rPr lang="en-US" dirty="0"/>
              <a:t>Binning the </a:t>
            </a:r>
            <a:r>
              <a:rPr lang="en-US" dirty="0" err="1"/>
              <a:t>Offense_Info</a:t>
            </a:r>
            <a:r>
              <a:rPr lang="en-US" dirty="0"/>
              <a:t> Column </a:t>
            </a:r>
          </a:p>
        </p:txBody>
      </p:sp>
      <p:pic>
        <p:nvPicPr>
          <p:cNvPr id="5" name="Picture 4" descr="Text&#10;&#10;Description automatically generated">
            <a:extLst>
              <a:ext uri="{FF2B5EF4-FFF2-40B4-BE49-F238E27FC236}">
                <a16:creationId xmlns:a16="http://schemas.microsoft.com/office/drawing/2014/main" id="{A0BE09AB-0871-B98A-D8C6-9112D400890E}"/>
              </a:ext>
            </a:extLst>
          </p:cNvPr>
          <p:cNvPicPr>
            <a:picLocks noChangeAspect="1"/>
          </p:cNvPicPr>
          <p:nvPr/>
        </p:nvPicPr>
        <p:blipFill>
          <a:blip r:embed="rId6"/>
          <a:stretch>
            <a:fillRect/>
          </a:stretch>
        </p:blipFill>
        <p:spPr>
          <a:xfrm>
            <a:off x="0" y="150235"/>
            <a:ext cx="5653974" cy="4591228"/>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9689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0ECF-8399-9AEC-F7B0-9E49A2B45F96}"/>
              </a:ext>
            </a:extLst>
          </p:cNvPr>
          <p:cNvSpPr>
            <a:spLocks noGrp="1"/>
          </p:cNvSpPr>
          <p:nvPr>
            <p:ph type="title"/>
          </p:nvPr>
        </p:nvSpPr>
        <p:spPr>
          <a:xfrm>
            <a:off x="635431" y="393750"/>
            <a:ext cx="7700969" cy="914100"/>
          </a:xfrm>
        </p:spPr>
        <p:txBody>
          <a:bodyPr/>
          <a:lstStyle/>
          <a:p>
            <a:r>
              <a:rPr lang="en-US" dirty="0"/>
              <a:t>Offense Density Plot</a:t>
            </a:r>
          </a:p>
        </p:txBody>
      </p:sp>
      <p:sp>
        <p:nvSpPr>
          <p:cNvPr id="3" name="Text Placeholder 2">
            <a:extLst>
              <a:ext uri="{FF2B5EF4-FFF2-40B4-BE49-F238E27FC236}">
                <a16:creationId xmlns:a16="http://schemas.microsoft.com/office/drawing/2014/main" id="{3A37226A-816A-FBEE-30AF-65BCEA40E9D4}"/>
              </a:ext>
            </a:extLst>
          </p:cNvPr>
          <p:cNvSpPr>
            <a:spLocks noGrp="1"/>
          </p:cNvSpPr>
          <p:nvPr>
            <p:ph type="body"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DA1B7408-5699-C47C-928C-3BE3B513CD59}"/>
              </a:ext>
            </a:extLst>
          </p:cNvPr>
          <p:cNvPicPr>
            <a:picLocks noChangeAspect="1"/>
          </p:cNvPicPr>
          <p:nvPr/>
        </p:nvPicPr>
        <p:blipFill>
          <a:blip r:embed="rId2"/>
          <a:stretch>
            <a:fillRect/>
          </a:stretch>
        </p:blipFill>
        <p:spPr>
          <a:xfrm>
            <a:off x="0" y="1307850"/>
            <a:ext cx="9143999" cy="3758136"/>
          </a:xfrm>
          <a:prstGeom prst="rect">
            <a:avLst/>
          </a:prstGeom>
        </p:spPr>
      </p:pic>
    </p:spTree>
    <p:extLst>
      <p:ext uri="{BB962C8B-B14F-4D97-AF65-F5344CB8AC3E}">
        <p14:creationId xmlns:p14="http://schemas.microsoft.com/office/powerpoint/2010/main" val="328030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215600" cy="13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09" b="1"/>
              <a:t>MACHINE LEARNING</a:t>
            </a:r>
            <a:endParaRPr sz="3409" b="1"/>
          </a:p>
          <a:p>
            <a:pPr marL="457200" lvl="0" indent="0" algn="ctr" rtl="0">
              <a:spcBef>
                <a:spcPts val="0"/>
              </a:spcBef>
              <a:spcAft>
                <a:spcPts val="0"/>
              </a:spcAft>
              <a:buSzPts val="990"/>
              <a:buNone/>
            </a:pPr>
            <a:r>
              <a:rPr lang="en" sz="3409" b="1"/>
              <a:t>CLUSTERING</a:t>
            </a:r>
            <a:endParaRPr sz="3409" b="1"/>
          </a:p>
          <a:p>
            <a:pPr marL="0" lvl="0" indent="0" algn="l" rtl="0">
              <a:spcBef>
                <a:spcPts val="0"/>
              </a:spcBef>
              <a:spcAft>
                <a:spcPts val="0"/>
              </a:spcAft>
              <a:buSzPts val="990"/>
              <a:buNone/>
            </a:pPr>
            <a:endParaRPr sz="1760"/>
          </a:p>
        </p:txBody>
      </p:sp>
      <p:pic>
        <p:nvPicPr>
          <p:cNvPr id="167" name="Google Shape;167;p18"/>
          <p:cNvPicPr preferRelativeResize="0"/>
          <p:nvPr/>
        </p:nvPicPr>
        <p:blipFill>
          <a:blip r:embed="rId3">
            <a:alphaModFix/>
          </a:blip>
          <a:stretch>
            <a:fillRect/>
          </a:stretch>
        </p:blipFill>
        <p:spPr>
          <a:xfrm>
            <a:off x="199575" y="1545475"/>
            <a:ext cx="4085649" cy="2633250"/>
          </a:xfrm>
          <a:prstGeom prst="rect">
            <a:avLst/>
          </a:prstGeom>
          <a:noFill/>
          <a:ln>
            <a:noFill/>
          </a:ln>
        </p:spPr>
      </p:pic>
      <p:pic>
        <p:nvPicPr>
          <p:cNvPr id="168" name="Google Shape;168;p18"/>
          <p:cNvPicPr preferRelativeResize="0"/>
          <p:nvPr/>
        </p:nvPicPr>
        <p:blipFill>
          <a:blip r:embed="rId4">
            <a:alphaModFix/>
          </a:blip>
          <a:stretch>
            <a:fillRect/>
          </a:stretch>
        </p:blipFill>
        <p:spPr>
          <a:xfrm>
            <a:off x="4132012" y="1575725"/>
            <a:ext cx="4534300" cy="257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4E1BC5-9799-4C37-9E39-75AD94AE0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6EC783E0-E2C4-43D2-93E5-38337F8DA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542544D0-650E-4448-A7E2-E5C6D7398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4" name="Rectangle 13">
            <a:extLst>
              <a:ext uri="{FF2B5EF4-FFF2-40B4-BE49-F238E27FC236}">
                <a16:creationId xmlns:a16="http://schemas.microsoft.com/office/drawing/2014/main" id="{04015B9C-179F-43A5-894D-58193B6A8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4199" y="0"/>
            <a:ext cx="3479801"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12F9-26D0-3EF4-84A1-A89078DC99AE}"/>
              </a:ext>
            </a:extLst>
          </p:cNvPr>
          <p:cNvSpPr>
            <a:spLocks noGrp="1"/>
          </p:cNvSpPr>
          <p:nvPr>
            <p:ph type="title"/>
          </p:nvPr>
        </p:nvSpPr>
        <p:spPr>
          <a:xfrm>
            <a:off x="5912709" y="363474"/>
            <a:ext cx="2862580" cy="1207008"/>
          </a:xfrm>
          <a:ln>
            <a:noFill/>
          </a:ln>
        </p:spPr>
        <p:txBody>
          <a:bodyPr vert="horz" lIns="91440" tIns="45720" rIns="91440" bIns="45720" rtlCol="0" anchor="ctr">
            <a:normAutofit/>
          </a:bodyPr>
          <a:lstStyle/>
          <a:p>
            <a:pPr defTabSz="914400">
              <a:spcBef>
                <a:spcPct val="0"/>
              </a:spcBef>
            </a:pPr>
            <a:r>
              <a:rPr lang="en-US" dirty="0"/>
              <a:t>Clustering Group 1</a:t>
            </a:r>
          </a:p>
        </p:txBody>
      </p:sp>
      <p:sp>
        <p:nvSpPr>
          <p:cNvPr id="3" name="Text Placeholder 2">
            <a:extLst>
              <a:ext uri="{FF2B5EF4-FFF2-40B4-BE49-F238E27FC236}">
                <a16:creationId xmlns:a16="http://schemas.microsoft.com/office/drawing/2014/main" id="{C8BE4155-6FF1-9544-D3F5-D58B6F79F021}"/>
              </a:ext>
            </a:extLst>
          </p:cNvPr>
          <p:cNvSpPr>
            <a:spLocks noGrp="1"/>
          </p:cNvSpPr>
          <p:nvPr>
            <p:ph type="body" idx="1"/>
          </p:nvPr>
        </p:nvSpPr>
        <p:spPr>
          <a:xfrm>
            <a:off x="5912708" y="1591056"/>
            <a:ext cx="2862580" cy="3038094"/>
          </a:xfrm>
        </p:spPr>
        <p:txBody>
          <a:bodyPr vert="horz" lIns="91440" tIns="45720" rIns="91440" bIns="45720" rtlCol="0">
            <a:normAutofit/>
          </a:bodyPr>
          <a:lstStyle/>
          <a:p>
            <a:pPr indent="-182880" defTabSz="914400">
              <a:buSzPct val="85000"/>
              <a:buFont typeface="Wingdings" pitchFamily="2" charset="2"/>
              <a:buChar char="§"/>
            </a:pPr>
            <a:r>
              <a:rPr lang="en-US" sz="1600" dirty="0">
                <a:latin typeface="ACADEMY ENGRAVED LET PLAIN:1.0" panose="02000000000000000000" pitchFamily="2" charset="0"/>
              </a:rPr>
              <a:t>The clusters (when compared to each other in groups of three) seem similar to each other. </a:t>
            </a:r>
          </a:p>
          <a:p>
            <a:pPr marL="274320" indent="0" defTabSz="914400">
              <a:buSzPct val="85000"/>
              <a:buNone/>
            </a:pPr>
            <a:endParaRPr lang="en-US" sz="1600" dirty="0">
              <a:latin typeface="ACADEMY ENGRAVED LET PLAIN:1.0" panose="02000000000000000000" pitchFamily="2" charset="0"/>
            </a:endParaRPr>
          </a:p>
          <a:p>
            <a:pPr indent="-182880" defTabSz="914400">
              <a:buSzPct val="85000"/>
              <a:buFont typeface="Wingdings" pitchFamily="2" charset="2"/>
              <a:buChar char="§"/>
            </a:pPr>
            <a:r>
              <a:rPr lang="en-US" sz="1600" dirty="0">
                <a:latin typeface="ACADEMY ENGRAVED LET PLAIN:1.0" panose="02000000000000000000" pitchFamily="2" charset="0"/>
              </a:rPr>
              <a:t>For the first group which is PC 1-3, the clusters are not as bunched together. </a:t>
            </a:r>
          </a:p>
        </p:txBody>
      </p:sp>
      <p:grpSp>
        <p:nvGrpSpPr>
          <p:cNvPr id="16" name="Group 15">
            <a:extLst>
              <a:ext uri="{FF2B5EF4-FFF2-40B4-BE49-F238E27FC236}">
                <a16:creationId xmlns:a16="http://schemas.microsoft.com/office/drawing/2014/main" id="{66F85F57-956F-40FF-BE22-C6EB6E36C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5AA35EF8-94F7-4A24-AA24-845DB2A1F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A38E4383-DE91-4221-BD38-50EFE389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 name="Picture 6">
            <a:extLst>
              <a:ext uri="{FF2B5EF4-FFF2-40B4-BE49-F238E27FC236}">
                <a16:creationId xmlns:a16="http://schemas.microsoft.com/office/drawing/2014/main" id="{5E53CB35-29F8-B9BF-D40A-2A4CF728A860}"/>
              </a:ext>
            </a:extLst>
          </p:cNvPr>
          <p:cNvPicPr>
            <a:picLocks noChangeAspect="1"/>
          </p:cNvPicPr>
          <p:nvPr/>
        </p:nvPicPr>
        <p:blipFill>
          <a:blip r:embed="rId6"/>
          <a:stretch>
            <a:fillRect/>
          </a:stretch>
        </p:blipFill>
        <p:spPr>
          <a:xfrm>
            <a:off x="1" y="639004"/>
            <a:ext cx="5664198" cy="3990146"/>
          </a:xfrm>
          <a:prstGeom prst="rect">
            <a:avLst/>
          </a:prstGeom>
        </p:spPr>
      </p:pic>
    </p:spTree>
    <p:extLst>
      <p:ext uri="{BB962C8B-B14F-4D97-AF65-F5344CB8AC3E}">
        <p14:creationId xmlns:p14="http://schemas.microsoft.com/office/powerpoint/2010/main" val="386959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9"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2B449-B1AF-D72D-FA1D-2FB732E4E679}"/>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Clustering Group 2 </a:t>
            </a:r>
          </a:p>
        </p:txBody>
      </p:sp>
      <p:pic>
        <p:nvPicPr>
          <p:cNvPr id="5" name="Picture 4">
            <a:extLst>
              <a:ext uri="{FF2B5EF4-FFF2-40B4-BE49-F238E27FC236}">
                <a16:creationId xmlns:a16="http://schemas.microsoft.com/office/drawing/2014/main" id="{2D32F53F-5AB1-0C30-7893-44389E939954}"/>
              </a:ext>
            </a:extLst>
          </p:cNvPr>
          <p:cNvPicPr>
            <a:picLocks noChangeAspect="1"/>
          </p:cNvPicPr>
          <p:nvPr/>
        </p:nvPicPr>
        <p:blipFill>
          <a:blip r:embed="rId6"/>
          <a:stretch>
            <a:fillRect/>
          </a:stretch>
        </p:blipFill>
        <p:spPr>
          <a:xfrm>
            <a:off x="134327" y="501804"/>
            <a:ext cx="5614224" cy="4127345"/>
          </a:xfrm>
          <a:prstGeom prst="rect">
            <a:avLst/>
          </a:prstGeom>
        </p:spPr>
      </p:pic>
      <p:sp>
        <p:nvSpPr>
          <p:cNvPr id="3" name="Text Placeholder 2">
            <a:extLst>
              <a:ext uri="{FF2B5EF4-FFF2-40B4-BE49-F238E27FC236}">
                <a16:creationId xmlns:a16="http://schemas.microsoft.com/office/drawing/2014/main" id="{D5E18ABB-CAB2-5F4A-51B8-FEEB3BBAE806}"/>
              </a:ext>
            </a:extLst>
          </p:cNvPr>
          <p:cNvSpPr>
            <a:spLocks noGrp="1"/>
          </p:cNvSpPr>
          <p:nvPr>
            <p:ph type="body" idx="1"/>
          </p:nvPr>
        </p:nvSpPr>
        <p:spPr>
          <a:xfrm>
            <a:off x="6117263" y="1591056"/>
            <a:ext cx="2658025" cy="3038094"/>
          </a:xfrm>
        </p:spPr>
        <p:txBody>
          <a:bodyPr vert="horz" lIns="91440" tIns="45720" rIns="91440" bIns="45720" rtlCol="0">
            <a:normAutofit/>
          </a:bodyPr>
          <a:lstStyle/>
          <a:p>
            <a:pPr indent="-182880" defTabSz="914400">
              <a:buSzPct val="85000"/>
              <a:buFont typeface="Wingdings" pitchFamily="2" charset="2"/>
              <a:buChar char="§"/>
            </a:pPr>
            <a:endParaRPr lang="en-US" sz="1200" dirty="0"/>
          </a:p>
          <a:p>
            <a:pPr indent="-182880" defTabSz="914400">
              <a:buSzPct val="85000"/>
              <a:buFont typeface="Wingdings" pitchFamily="2" charset="2"/>
              <a:buChar char="§"/>
            </a:pPr>
            <a:r>
              <a:rPr lang="en-US" sz="1600" dirty="0">
                <a:latin typeface="ACADEMY ENGRAVED LET PLAIN:1.0" panose="02000000000000000000" pitchFamily="2" charset="0"/>
              </a:rPr>
              <a:t>PC 456 </a:t>
            </a:r>
          </a:p>
          <a:p>
            <a:pPr marL="274320" indent="0" defTabSz="914400">
              <a:buSzPct val="85000"/>
              <a:buNone/>
            </a:pPr>
            <a:endParaRPr lang="en-US" sz="1600" dirty="0">
              <a:latin typeface="ACADEMY ENGRAVED LET PLAIN:1.0" panose="02000000000000000000" pitchFamily="2" charset="0"/>
            </a:endParaRPr>
          </a:p>
          <a:p>
            <a:pPr indent="-182880" defTabSz="914400">
              <a:buSzPct val="85000"/>
              <a:buFont typeface="Wingdings" pitchFamily="2" charset="2"/>
              <a:buChar char="§"/>
            </a:pPr>
            <a:r>
              <a:rPr lang="en-US" sz="1600" dirty="0">
                <a:latin typeface="ACADEMY ENGRAVED LET PLAIN:1.0" panose="02000000000000000000" pitchFamily="2" charset="0"/>
              </a:rPr>
              <a:t>Many of the data points have some crossover with different crimes. </a:t>
            </a:r>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2298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additive="base">
                                        <p:cTn id="1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54F6C-C18F-B5DE-7C8E-B6394E5890CF}"/>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Clustering Group 3</a:t>
            </a:r>
          </a:p>
        </p:txBody>
      </p:sp>
      <p:pic>
        <p:nvPicPr>
          <p:cNvPr id="5" name="Picture 4" descr="Chart, scatter chart&#10;&#10;Description automatically generated">
            <a:extLst>
              <a:ext uri="{FF2B5EF4-FFF2-40B4-BE49-F238E27FC236}">
                <a16:creationId xmlns:a16="http://schemas.microsoft.com/office/drawing/2014/main" id="{4A8F4DD5-D90B-E44B-A529-4E2F22914317}"/>
              </a:ext>
            </a:extLst>
          </p:cNvPr>
          <p:cNvPicPr>
            <a:picLocks noChangeAspect="1"/>
          </p:cNvPicPr>
          <p:nvPr/>
        </p:nvPicPr>
        <p:blipFill>
          <a:blip r:embed="rId6"/>
          <a:stretch>
            <a:fillRect/>
          </a:stretch>
        </p:blipFill>
        <p:spPr>
          <a:xfrm>
            <a:off x="0" y="535259"/>
            <a:ext cx="5877634" cy="4093891"/>
          </a:xfrm>
          <a:prstGeom prst="rect">
            <a:avLst/>
          </a:prstGeom>
        </p:spPr>
      </p:pic>
      <p:sp>
        <p:nvSpPr>
          <p:cNvPr id="3" name="Text Placeholder 2">
            <a:extLst>
              <a:ext uri="{FF2B5EF4-FFF2-40B4-BE49-F238E27FC236}">
                <a16:creationId xmlns:a16="http://schemas.microsoft.com/office/drawing/2014/main" id="{DDFE2861-89BA-EA6B-D9B2-3B48B9476523}"/>
              </a:ext>
            </a:extLst>
          </p:cNvPr>
          <p:cNvSpPr>
            <a:spLocks noGrp="1"/>
          </p:cNvSpPr>
          <p:nvPr>
            <p:ph type="body" idx="1"/>
          </p:nvPr>
        </p:nvSpPr>
        <p:spPr>
          <a:xfrm>
            <a:off x="6117263" y="1591056"/>
            <a:ext cx="2658025" cy="3038094"/>
          </a:xfrm>
        </p:spPr>
        <p:txBody>
          <a:bodyPr vert="horz" lIns="91440" tIns="45720" rIns="91440" bIns="45720" rtlCol="0">
            <a:normAutofit/>
          </a:bodyPr>
          <a:lstStyle/>
          <a:p>
            <a:pPr indent="-182880" defTabSz="914400">
              <a:buSzPct val="85000"/>
              <a:buFont typeface="Wingdings" pitchFamily="2" charset="2"/>
              <a:buChar char="§"/>
            </a:pPr>
            <a:endParaRPr lang="en-US" sz="1200" dirty="0">
              <a:latin typeface="ACADEMY ENGRAVED LET PLAIN:1.0" panose="02000000000000000000" pitchFamily="2" charset="0"/>
            </a:endParaRPr>
          </a:p>
          <a:p>
            <a:pPr indent="-182880" defTabSz="914400">
              <a:buSzPct val="85000"/>
              <a:buFont typeface="Wingdings" pitchFamily="2" charset="2"/>
              <a:buChar char="§"/>
            </a:pPr>
            <a:r>
              <a:rPr lang="en-US" sz="1200" dirty="0">
                <a:latin typeface="ACADEMY ENGRAVED LET PLAIN:1.0" panose="02000000000000000000" pitchFamily="2" charset="0"/>
              </a:rPr>
              <a:t>PC 789</a:t>
            </a:r>
          </a:p>
          <a:p>
            <a:pPr indent="-182880" defTabSz="914400">
              <a:buSzPct val="85000"/>
              <a:buFont typeface="Wingdings" pitchFamily="2" charset="2"/>
              <a:buChar char="§"/>
            </a:pPr>
            <a:endParaRPr lang="en-US" sz="1200" dirty="0"/>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0390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179" name="Rectangle 178">
            <a:extLst>
              <a:ext uri="{FF2B5EF4-FFF2-40B4-BE49-F238E27FC236}">
                <a16:creationId xmlns:a16="http://schemas.microsoft.com/office/drawing/2014/main" id="{75E3D2E7-AD93-44A1-8BC6-0E1343A3E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1" name="Rectangle 180">
            <a:extLst>
              <a:ext uri="{FF2B5EF4-FFF2-40B4-BE49-F238E27FC236}">
                <a16:creationId xmlns:a16="http://schemas.microsoft.com/office/drawing/2014/main" id="{9CC5271D-3244-41E2-B819-CBCB46B71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3" name="Rectangle 182">
            <a:extLst>
              <a:ext uri="{FF2B5EF4-FFF2-40B4-BE49-F238E27FC236}">
                <a16:creationId xmlns:a16="http://schemas.microsoft.com/office/drawing/2014/main" id="{5683B5F4-86FD-4BF8-88F1-837F5B70B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6" name="Group 184">
            <a:extLst>
              <a:ext uri="{FF2B5EF4-FFF2-40B4-BE49-F238E27FC236}">
                <a16:creationId xmlns:a16="http://schemas.microsoft.com/office/drawing/2014/main" id="{468FD2E2-2BBC-4CE0-8728-F7F04CF3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177" name="Oval 185">
              <a:extLst>
                <a:ext uri="{FF2B5EF4-FFF2-40B4-BE49-F238E27FC236}">
                  <a16:creationId xmlns:a16="http://schemas.microsoft.com/office/drawing/2014/main" id="{DFDB4C9A-B334-4F22-B77C-0ABDFA48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187" name="Oval 186">
              <a:extLst>
                <a:ext uri="{FF2B5EF4-FFF2-40B4-BE49-F238E27FC236}">
                  <a16:creationId xmlns:a16="http://schemas.microsoft.com/office/drawing/2014/main" id="{20B25D87-B509-4BDD-8E23-850E1C39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189" name="Rectangle 188">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oogle Shape;174;p19"/>
          <p:cNvPicPr preferRelativeResize="0"/>
          <p:nvPr/>
        </p:nvPicPr>
        <p:blipFill rotWithShape="1">
          <a:blip r:embed="rId7"/>
          <a:srcRect r="20889"/>
          <a:stretch/>
        </p:blipFill>
        <p:spPr>
          <a:xfrm>
            <a:off x="20" y="10"/>
            <a:ext cx="9143980" cy="5143489"/>
          </a:xfrm>
          <a:prstGeom prst="rect">
            <a:avLst/>
          </a:prstGeom>
          <a:noFill/>
        </p:spPr>
      </p:pic>
      <p:sp>
        <p:nvSpPr>
          <p:cNvPr id="191" name="Rectangle 190">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blipFill dpi="0" rotWithShape="1">
            <a:blip r:embed="rId8">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Google Shape;173;p19"/>
          <p:cNvSpPr txBox="1">
            <a:spLocks noGrp="1"/>
          </p:cNvSpPr>
          <p:nvPr>
            <p:ph type="title"/>
          </p:nvPr>
        </p:nvSpPr>
        <p:spPr>
          <a:xfrm>
            <a:off x="788670" y="1074167"/>
            <a:ext cx="7475220" cy="2276856"/>
          </a:xfrm>
          <a:prstGeom prst="rect">
            <a:avLst/>
          </a:prstGeom>
        </p:spPr>
        <p:txBody>
          <a:bodyPr spcFirstLastPara="1" vert="horz" lIns="91440" tIns="45720" rIns="91440" bIns="45720" rtlCol="0" anchor="b" anchorCtr="0">
            <a:normAutofit/>
          </a:bodyPr>
          <a:lstStyle/>
          <a:p>
            <a:pPr marL="0" lvl="0" indent="0" defTabSz="914400">
              <a:lnSpc>
                <a:spcPct val="85000"/>
              </a:lnSpc>
              <a:spcBef>
                <a:spcPct val="0"/>
              </a:spcBef>
              <a:spcAft>
                <a:spcPts val="0"/>
              </a:spcAft>
            </a:pPr>
            <a:r>
              <a:rPr lang="en-US" sz="7200" b="1" kern="1200" cap="none" baseline="0">
                <a:solidFill>
                  <a:srgbClr val="FFFFFF"/>
                </a:solidFill>
                <a:latin typeface="+mj-lt"/>
                <a:ea typeface="+mj-ea"/>
                <a:cs typeface="+mj-cs"/>
              </a:rPr>
              <a:t>DASHBOARD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73"/>
                                        </p:tgtEl>
                                        <p:attrNameLst>
                                          <p:attrName>style.visibility</p:attrName>
                                        </p:attrNameLst>
                                      </p:cBhvr>
                                      <p:to>
                                        <p:strVal val="visible"/>
                                      </p:to>
                                    </p:set>
                                    <p:animEffect transition="in" filter="fade">
                                      <p:cBhvr>
                                        <p:cTn id="7" dur="7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3486126" cy="51435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00CD32E6-D770-02EE-577C-198BFAD042AA}"/>
              </a:ext>
            </a:extLst>
          </p:cNvPr>
          <p:cNvSpPr>
            <a:spLocks noGrp="1"/>
          </p:cNvSpPr>
          <p:nvPr>
            <p:ph type="title"/>
          </p:nvPr>
        </p:nvSpPr>
        <p:spPr>
          <a:xfrm>
            <a:off x="252663" y="482599"/>
            <a:ext cx="2994672" cy="4146551"/>
          </a:xfrm>
        </p:spPr>
        <p:txBody>
          <a:bodyPr vert="horz" lIns="91440" tIns="45720" rIns="91440" bIns="45720" rtlCol="0" anchor="ctr">
            <a:normAutofit/>
          </a:bodyPr>
          <a:lstStyle/>
          <a:p>
            <a:pPr algn="r" defTabSz="914400">
              <a:spcBef>
                <a:spcPct val="0"/>
              </a:spcBef>
            </a:pPr>
            <a:r>
              <a:rPr lang="en-US" sz="2800" cap="all" dirty="0">
                <a:solidFill>
                  <a:srgbClr val="FFFFFF"/>
                </a:solidFill>
              </a:rPr>
              <a:t>dashboard</a:t>
            </a:r>
          </a:p>
        </p:txBody>
      </p:sp>
      <p:sp>
        <p:nvSpPr>
          <p:cNvPr id="3" name="Text Placeholder 2">
            <a:extLst>
              <a:ext uri="{FF2B5EF4-FFF2-40B4-BE49-F238E27FC236}">
                <a16:creationId xmlns:a16="http://schemas.microsoft.com/office/drawing/2014/main" id="{BF9186A1-51DF-7282-129A-49AB8B64197F}"/>
              </a:ext>
            </a:extLst>
          </p:cNvPr>
          <p:cNvSpPr>
            <a:spLocks noGrp="1"/>
          </p:cNvSpPr>
          <p:nvPr>
            <p:ph type="body" idx="1"/>
          </p:nvPr>
        </p:nvSpPr>
        <p:spPr>
          <a:xfrm>
            <a:off x="3790335" y="449826"/>
            <a:ext cx="4555850" cy="4179324"/>
          </a:xfrm>
        </p:spPr>
        <p:txBody>
          <a:bodyPr vert="horz" lIns="91440" tIns="45720" rIns="91440" bIns="45720" rtlCol="0" anchor="ctr">
            <a:normAutofit/>
          </a:bodyPr>
          <a:lstStyle/>
          <a:p>
            <a:pPr indent="-182880" defTabSz="914400">
              <a:buSzPct val="85000"/>
              <a:buFont typeface="Wingdings" pitchFamily="2" charset="2"/>
              <a:buChar char="§"/>
            </a:pPr>
            <a:endParaRPr lang="en-US" dirty="0"/>
          </a:p>
        </p:txBody>
      </p:sp>
      <p:sp>
        <p:nvSpPr>
          <p:cNvPr id="16" name="Oval 15">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Picture 4" descr="Graphical user interface&#10;&#10;Description automatically generated with medium confidence">
            <a:hlinkClick r:id="rId6"/>
            <a:extLst>
              <a:ext uri="{FF2B5EF4-FFF2-40B4-BE49-F238E27FC236}">
                <a16:creationId xmlns:a16="http://schemas.microsoft.com/office/drawing/2014/main" id="{00086905-C98C-8D17-DE97-E33FBA289853}"/>
              </a:ext>
            </a:extLst>
          </p:cNvPr>
          <p:cNvPicPr>
            <a:picLocks noChangeAspect="1"/>
          </p:cNvPicPr>
          <p:nvPr/>
        </p:nvPicPr>
        <p:blipFill>
          <a:blip r:embed="rId7"/>
          <a:stretch>
            <a:fillRect/>
          </a:stretch>
        </p:blipFill>
        <p:spPr>
          <a:xfrm>
            <a:off x="3676077" y="-45494"/>
            <a:ext cx="5278193" cy="5060654"/>
          </a:xfrm>
          <a:prstGeom prst="rect">
            <a:avLst/>
          </a:prstGeom>
        </p:spPr>
      </p:pic>
    </p:spTree>
    <p:extLst>
      <p:ext uri="{BB962C8B-B14F-4D97-AF65-F5344CB8AC3E}">
        <p14:creationId xmlns:p14="http://schemas.microsoft.com/office/powerpoint/2010/main" val="48118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 Placeholder 2">
            <a:extLst>
              <a:ext uri="{FF2B5EF4-FFF2-40B4-BE49-F238E27FC236}">
                <a16:creationId xmlns:a16="http://schemas.microsoft.com/office/drawing/2014/main" id="{0227D33E-4918-97B2-65C0-657BD126C30B}"/>
              </a:ext>
            </a:extLst>
          </p:cNvPr>
          <p:cNvSpPr>
            <a:spLocks noGrp="1"/>
          </p:cNvSpPr>
          <p:nvPr>
            <p:ph type="body" idx="1"/>
          </p:nvPr>
        </p:nvSpPr>
        <p:spPr>
          <a:xfrm>
            <a:off x="802387" y="633676"/>
            <a:ext cx="4364144" cy="3876147"/>
          </a:xfrm>
        </p:spPr>
        <p:txBody>
          <a:bodyPr vert="horz" lIns="91440" tIns="45720" rIns="91440" bIns="45720" rtlCol="0" anchor="ctr">
            <a:normAutofit/>
          </a:bodyPr>
          <a:lstStyle/>
          <a:p>
            <a:pPr indent="-182880" defTabSz="914400">
              <a:buSzPct val="85000"/>
              <a:buFont typeface="Wingdings" pitchFamily="2" charset="2"/>
              <a:buChar char="§"/>
            </a:pPr>
            <a:endParaRPr lang="en-US" dirty="0"/>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7" y="2541494"/>
            <a:ext cx="2743200" cy="60512"/>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4BF9B298-BC35-4C0F-8301-5D63A1E6D2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7144" y="1259678"/>
            <a:ext cx="2624148" cy="2624143"/>
            <a:chOff x="7942859" y="1679571"/>
            <a:chExt cx="3498864" cy="3498858"/>
          </a:xfrm>
        </p:grpSpPr>
        <p:sp>
          <p:nvSpPr>
            <p:cNvPr id="17" name="Oval 16">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42859" y="1679571"/>
              <a:ext cx="3498864" cy="349885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27958"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1C2ECE88-EA99-1073-845E-9BC6153460A8}"/>
              </a:ext>
            </a:extLst>
          </p:cNvPr>
          <p:cNvSpPr>
            <a:spLocks noGrp="1"/>
          </p:cNvSpPr>
          <p:nvPr>
            <p:ph type="title"/>
          </p:nvPr>
        </p:nvSpPr>
        <p:spPr>
          <a:xfrm>
            <a:off x="6300299" y="1688052"/>
            <a:ext cx="1980484" cy="1578205"/>
          </a:xfrm>
          <a:noFill/>
        </p:spPr>
        <p:txBody>
          <a:bodyPr vert="horz" lIns="91440" tIns="45720" rIns="91440" bIns="45720" rtlCol="0" anchor="ctr">
            <a:normAutofit/>
          </a:bodyPr>
          <a:lstStyle/>
          <a:p>
            <a:pPr algn="ctr" defTabSz="914400">
              <a:spcBef>
                <a:spcPct val="0"/>
              </a:spcBef>
            </a:pPr>
            <a:r>
              <a:rPr lang="en-US" cap="all">
                <a:solidFill>
                  <a:schemeClr val="bg1"/>
                </a:solidFill>
              </a:rPr>
              <a:t>tOP 5 COMMON CRIMES </a:t>
            </a:r>
            <a:endParaRPr lang="en-US" sz="2300" cap="all" dirty="0">
              <a:solidFill>
                <a:schemeClr val="bg1"/>
              </a:solidFill>
            </a:endParaRPr>
          </a:p>
        </p:txBody>
      </p:sp>
      <p:pic>
        <p:nvPicPr>
          <p:cNvPr id="5" name="Picture 4" descr="A picture containing text, clipart&#10;&#10;Description automatically generated">
            <a:extLst>
              <a:ext uri="{FF2B5EF4-FFF2-40B4-BE49-F238E27FC236}">
                <a16:creationId xmlns:a16="http://schemas.microsoft.com/office/drawing/2014/main" id="{8ADB3D18-BD68-A6FB-FB79-6AFA7F0A97E9}"/>
              </a:ext>
            </a:extLst>
          </p:cNvPr>
          <p:cNvPicPr>
            <a:picLocks noChangeAspect="1"/>
          </p:cNvPicPr>
          <p:nvPr/>
        </p:nvPicPr>
        <p:blipFill>
          <a:blip r:embed="rId8"/>
          <a:stretch>
            <a:fillRect/>
          </a:stretch>
        </p:blipFill>
        <p:spPr>
          <a:xfrm>
            <a:off x="0" y="318752"/>
            <a:ext cx="5935249" cy="4696408"/>
          </a:xfrm>
          <a:prstGeom prst="rect">
            <a:avLst/>
          </a:prstGeom>
        </p:spPr>
      </p:pic>
    </p:spTree>
    <p:extLst>
      <p:ext uri="{BB962C8B-B14F-4D97-AF65-F5344CB8AC3E}">
        <p14:creationId xmlns:p14="http://schemas.microsoft.com/office/powerpoint/2010/main" val="238914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FB6ED-7A38-EECD-4BD7-9CA18BD75C59}"/>
              </a:ext>
            </a:extLst>
          </p:cNvPr>
          <p:cNvSpPr>
            <a:spLocks noGrp="1"/>
          </p:cNvSpPr>
          <p:nvPr>
            <p:ph type="title"/>
          </p:nvPr>
        </p:nvSpPr>
        <p:spPr>
          <a:xfrm>
            <a:off x="6117262" y="150235"/>
            <a:ext cx="2622977" cy="4291136"/>
          </a:xfrm>
          <a:ln>
            <a:noFill/>
          </a:ln>
        </p:spPr>
        <p:txBody>
          <a:bodyPr vert="horz" lIns="91440" tIns="45720" rIns="91440" bIns="45720" rtlCol="0" anchor="ctr">
            <a:normAutofit/>
          </a:bodyPr>
          <a:lstStyle/>
          <a:p>
            <a:pPr defTabSz="914400">
              <a:spcBef>
                <a:spcPct val="0"/>
              </a:spcBef>
            </a:pPr>
            <a:r>
              <a:rPr lang="en-US" dirty="0">
                <a:latin typeface="+mn-lt"/>
              </a:rPr>
              <a:t>The Total Number of Crimes Based on Their Types in Descending Order</a:t>
            </a:r>
          </a:p>
        </p:txBody>
      </p:sp>
      <p:pic>
        <p:nvPicPr>
          <p:cNvPr id="5" name="Picture 4" descr="Chart, bar chart&#10;&#10;Description automatically generated">
            <a:extLst>
              <a:ext uri="{FF2B5EF4-FFF2-40B4-BE49-F238E27FC236}">
                <a16:creationId xmlns:a16="http://schemas.microsoft.com/office/drawing/2014/main" id="{914E7166-F64A-13D6-54FC-0E70D773E66D}"/>
              </a:ext>
            </a:extLst>
          </p:cNvPr>
          <p:cNvPicPr>
            <a:picLocks noChangeAspect="1"/>
          </p:cNvPicPr>
          <p:nvPr/>
        </p:nvPicPr>
        <p:blipFill>
          <a:blip r:embed="rId7"/>
          <a:stretch>
            <a:fillRect/>
          </a:stretch>
        </p:blipFill>
        <p:spPr>
          <a:xfrm>
            <a:off x="106878" y="278575"/>
            <a:ext cx="5770354" cy="4864925"/>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889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F706015D-F1C5-4142-AEDF-AF5F19144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715" y="0"/>
            <a:ext cx="915543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Hourglass and a calendar">
            <a:extLst>
              <a:ext uri="{FF2B5EF4-FFF2-40B4-BE49-F238E27FC236}">
                <a16:creationId xmlns:a16="http://schemas.microsoft.com/office/drawing/2014/main" id="{ED78A72C-BAB5-3DC8-E8A7-1CB2D6AF2DF1}"/>
              </a:ext>
            </a:extLst>
          </p:cNvPr>
          <p:cNvPicPr>
            <a:picLocks noChangeAspect="1"/>
          </p:cNvPicPr>
          <p:nvPr/>
        </p:nvPicPr>
        <p:blipFill rotWithShape="1">
          <a:blip r:embed="rId3">
            <a:duotone>
              <a:schemeClr val="bg2">
                <a:shade val="45000"/>
                <a:satMod val="135000"/>
              </a:schemeClr>
              <a:prstClr val="white"/>
            </a:duotone>
          </a:blip>
          <a:srcRect t="16045"/>
          <a:stretch/>
        </p:blipFill>
        <p:spPr>
          <a:xfrm>
            <a:off x="20" y="10"/>
            <a:ext cx="9143980" cy="5143489"/>
          </a:xfrm>
          <a:prstGeom prst="rect">
            <a:avLst/>
          </a:prstGeom>
        </p:spPr>
      </p:pic>
      <p:sp>
        <p:nvSpPr>
          <p:cNvPr id="51" name="Rectangle 50">
            <a:extLst>
              <a:ext uri="{FF2B5EF4-FFF2-40B4-BE49-F238E27FC236}">
                <a16:creationId xmlns:a16="http://schemas.microsoft.com/office/drawing/2014/main" id="{5BB61B94-FD60-4539-BDC5-1766DE99C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9DA2F-AD72-9A31-8CE1-D63D0B96CC9E}"/>
              </a:ext>
            </a:extLst>
          </p:cNvPr>
          <p:cNvSpPr>
            <a:spLocks noGrp="1"/>
          </p:cNvSpPr>
          <p:nvPr>
            <p:ph type="title"/>
          </p:nvPr>
        </p:nvSpPr>
        <p:spPr>
          <a:xfrm>
            <a:off x="802386" y="363474"/>
            <a:ext cx="7543800" cy="1207008"/>
          </a:xfrm>
        </p:spPr>
        <p:txBody>
          <a:bodyPr>
            <a:normAutofit/>
          </a:bodyPr>
          <a:lstStyle/>
          <a:p>
            <a:r>
              <a:rPr lang="en-US" dirty="0"/>
              <a:t>Today’s Agenda	</a:t>
            </a:r>
          </a:p>
        </p:txBody>
      </p:sp>
      <p:sp>
        <p:nvSpPr>
          <p:cNvPr id="42" name="Content Placeholder 8">
            <a:extLst>
              <a:ext uri="{FF2B5EF4-FFF2-40B4-BE49-F238E27FC236}">
                <a16:creationId xmlns:a16="http://schemas.microsoft.com/office/drawing/2014/main" id="{0DFA81A8-D3FB-7193-184B-1CD73ED6680D}"/>
              </a:ext>
            </a:extLst>
          </p:cNvPr>
          <p:cNvSpPr>
            <a:spLocks noGrp="1"/>
          </p:cNvSpPr>
          <p:nvPr>
            <p:ph idx="1"/>
          </p:nvPr>
        </p:nvSpPr>
        <p:spPr>
          <a:xfrm>
            <a:off x="802386" y="1591056"/>
            <a:ext cx="7543800" cy="3038094"/>
          </a:xfrm>
        </p:spPr>
        <p:txBody>
          <a:bodyPr>
            <a:normAutofit/>
          </a:bodyPr>
          <a:lstStyle/>
          <a:p>
            <a:r>
              <a:rPr lang="en-US" sz="3200" dirty="0"/>
              <a:t> Background</a:t>
            </a:r>
          </a:p>
          <a:p>
            <a:r>
              <a:rPr lang="en-US" sz="3200" dirty="0"/>
              <a:t> Purpose</a:t>
            </a:r>
          </a:p>
          <a:p>
            <a:r>
              <a:rPr lang="en-US" sz="3200" dirty="0"/>
              <a:t> Analysis</a:t>
            </a:r>
          </a:p>
          <a:p>
            <a:r>
              <a:rPr lang="en-US" sz="3200" dirty="0"/>
              <a:t> Machine Learning </a:t>
            </a:r>
          </a:p>
          <a:p>
            <a:r>
              <a:rPr lang="en-US" sz="3200" dirty="0"/>
              <a:t> Dashboard </a:t>
            </a:r>
          </a:p>
          <a:p>
            <a:pPr>
              <a:buFont typeface="Wingdings" pitchFamily="2" charset="2"/>
              <a:buChar char="Ø"/>
            </a:pPr>
            <a:endParaRPr lang="en-US" dirty="0"/>
          </a:p>
        </p:txBody>
      </p:sp>
      <p:grpSp>
        <p:nvGrpSpPr>
          <p:cNvPr id="53" name="Group 52">
            <a:extLst>
              <a:ext uri="{FF2B5EF4-FFF2-40B4-BE49-F238E27FC236}">
                <a16:creationId xmlns:a16="http://schemas.microsoft.com/office/drawing/2014/main" id="{CAB366A3-9B07-49D0-9D4E-E9BF6213CC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54" name="Oval 53">
              <a:extLst>
                <a:ext uri="{FF2B5EF4-FFF2-40B4-BE49-F238E27FC236}">
                  <a16:creationId xmlns:a16="http://schemas.microsoft.com/office/drawing/2014/main" id="{353899AC-9992-4191-A947-D3B8095F9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D00256EB-45AC-469E-B10F-6301E3E05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260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 calcmode="lin" valueType="num">
                                      <p:cBhvr additive="base">
                                        <p:cTn id="11"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 calcmode="lin" valueType="num">
                                      <p:cBhvr additive="base">
                                        <p:cTn id="15"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anim calcmode="lin" valueType="num">
                                      <p:cBhvr additive="base">
                                        <p:cTn id="19"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 calcmode="lin" valueType="num">
                                      <p:cBhvr additive="base">
                                        <p:cTn id="23"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7" name="Rectangle 26">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F596EF-FD53-DE44-E569-971D83252431}"/>
              </a:ext>
            </a:extLst>
          </p:cNvPr>
          <p:cNvSpPr>
            <a:spLocks noGrp="1"/>
          </p:cNvSpPr>
          <p:nvPr>
            <p:ph type="title"/>
          </p:nvPr>
        </p:nvSpPr>
        <p:spPr>
          <a:xfrm>
            <a:off x="6117262" y="150236"/>
            <a:ext cx="2658026" cy="1312482"/>
          </a:xfrm>
          <a:ln>
            <a:noFill/>
          </a:ln>
        </p:spPr>
        <p:txBody>
          <a:bodyPr vert="horz" lIns="91440" tIns="45720" rIns="91440" bIns="45720" rtlCol="0" anchor="ctr">
            <a:noAutofit/>
          </a:bodyPr>
          <a:lstStyle/>
          <a:p>
            <a:pPr defTabSz="914400">
              <a:spcBef>
                <a:spcPct val="0"/>
              </a:spcBef>
            </a:pPr>
            <a:r>
              <a:rPr lang="en-US" sz="2000" dirty="0"/>
              <a:t>The Highest Number of Crimes Reported Based on Districts</a:t>
            </a:r>
          </a:p>
        </p:txBody>
      </p:sp>
      <p:pic>
        <p:nvPicPr>
          <p:cNvPr id="5" name="Picture 4" descr="Chart, bar chart&#10;&#10;Description automatically generated">
            <a:extLst>
              <a:ext uri="{FF2B5EF4-FFF2-40B4-BE49-F238E27FC236}">
                <a16:creationId xmlns:a16="http://schemas.microsoft.com/office/drawing/2014/main" id="{AC50CD0C-D105-17A6-DF18-87CB74866354}"/>
              </a:ext>
            </a:extLst>
          </p:cNvPr>
          <p:cNvPicPr>
            <a:picLocks noChangeAspect="1"/>
          </p:cNvPicPr>
          <p:nvPr/>
        </p:nvPicPr>
        <p:blipFill>
          <a:blip r:embed="rId7"/>
          <a:stretch>
            <a:fillRect/>
          </a:stretch>
        </p:blipFill>
        <p:spPr>
          <a:xfrm>
            <a:off x="142504" y="282720"/>
            <a:ext cx="5484922" cy="4860780"/>
          </a:xfrm>
          <a:prstGeom prst="rect">
            <a:avLst/>
          </a:prstGeom>
        </p:spPr>
      </p:pic>
      <p:sp>
        <p:nvSpPr>
          <p:cNvPr id="3" name="Text Placeholder 2">
            <a:extLst>
              <a:ext uri="{FF2B5EF4-FFF2-40B4-BE49-F238E27FC236}">
                <a16:creationId xmlns:a16="http://schemas.microsoft.com/office/drawing/2014/main" id="{BF299D74-DC1B-BB6D-5648-CE70C4FF155D}"/>
              </a:ext>
            </a:extLst>
          </p:cNvPr>
          <p:cNvSpPr>
            <a:spLocks noGrp="1"/>
          </p:cNvSpPr>
          <p:nvPr>
            <p:ph type="body" idx="1"/>
          </p:nvPr>
        </p:nvSpPr>
        <p:spPr>
          <a:xfrm>
            <a:off x="6117263" y="1591056"/>
            <a:ext cx="2658025" cy="3038094"/>
          </a:xfrm>
        </p:spPr>
        <p:txBody>
          <a:bodyPr vert="horz" lIns="91440" tIns="45720" rIns="91440" bIns="45720" rtlCol="0">
            <a:normAutofit fontScale="77500" lnSpcReduction="20000"/>
          </a:bodyPr>
          <a:lstStyle/>
          <a:p>
            <a:pPr>
              <a:lnSpc>
                <a:spcPct val="150000"/>
              </a:lnSpc>
            </a:pPr>
            <a:r>
              <a:rPr lang="en-US" dirty="0"/>
              <a:t>A1 - Boston Downtown</a:t>
            </a:r>
          </a:p>
          <a:p>
            <a:pPr>
              <a:lnSpc>
                <a:spcPct val="150000"/>
              </a:lnSpc>
            </a:pPr>
            <a:r>
              <a:rPr lang="en-US" dirty="0"/>
              <a:t>A7 - East Boston</a:t>
            </a:r>
          </a:p>
          <a:p>
            <a:pPr>
              <a:lnSpc>
                <a:spcPct val="150000"/>
              </a:lnSpc>
            </a:pPr>
            <a:r>
              <a:rPr lang="en-US" dirty="0"/>
              <a:t>A15 - Charlestown</a:t>
            </a:r>
          </a:p>
          <a:p>
            <a:pPr>
              <a:lnSpc>
                <a:spcPct val="150000"/>
              </a:lnSpc>
            </a:pPr>
            <a:r>
              <a:rPr lang="en-US" dirty="0"/>
              <a:t>B2 - Roxbury</a:t>
            </a:r>
          </a:p>
          <a:p>
            <a:pPr>
              <a:lnSpc>
                <a:spcPct val="150000"/>
              </a:lnSpc>
            </a:pPr>
            <a:r>
              <a:rPr lang="en-US" dirty="0"/>
              <a:t>B3 - Mattapan</a:t>
            </a:r>
          </a:p>
          <a:p>
            <a:pPr>
              <a:lnSpc>
                <a:spcPct val="150000"/>
              </a:lnSpc>
            </a:pPr>
            <a:r>
              <a:rPr lang="en-US" dirty="0"/>
              <a:t>C6 - South Boston</a:t>
            </a:r>
          </a:p>
          <a:p>
            <a:pPr>
              <a:lnSpc>
                <a:spcPct val="150000"/>
              </a:lnSpc>
            </a:pPr>
            <a:r>
              <a:rPr lang="en-US" dirty="0"/>
              <a:t>C11 - Dorchester</a:t>
            </a:r>
          </a:p>
          <a:p>
            <a:pPr>
              <a:lnSpc>
                <a:spcPct val="150000"/>
              </a:lnSpc>
            </a:pPr>
            <a:r>
              <a:rPr lang="en-US" dirty="0"/>
              <a:t>D4 - South End</a:t>
            </a:r>
          </a:p>
          <a:p>
            <a:pPr>
              <a:lnSpc>
                <a:spcPct val="150000"/>
              </a:lnSpc>
            </a:pPr>
            <a:r>
              <a:rPr lang="en-US" dirty="0"/>
              <a:t>D14 - Brighton</a:t>
            </a:r>
          </a:p>
          <a:p>
            <a:pPr>
              <a:lnSpc>
                <a:spcPct val="150000"/>
              </a:lnSpc>
            </a:pPr>
            <a:r>
              <a:rPr lang="en-US" dirty="0"/>
              <a:t>E5 - West Roxbury</a:t>
            </a:r>
          </a:p>
          <a:p>
            <a:pPr>
              <a:lnSpc>
                <a:spcPct val="150000"/>
              </a:lnSpc>
            </a:pPr>
            <a:r>
              <a:rPr lang="en-US" dirty="0"/>
              <a:t>E13 - Jamaica Plain</a:t>
            </a:r>
          </a:p>
          <a:p>
            <a:pPr>
              <a:lnSpc>
                <a:spcPct val="150000"/>
              </a:lnSpc>
            </a:pPr>
            <a:r>
              <a:rPr lang="en-US" dirty="0"/>
              <a:t>E18 - Hyde Park</a:t>
            </a:r>
          </a:p>
          <a:p>
            <a:pPr indent="-182880" defTabSz="914400">
              <a:buSzPct val="85000"/>
              <a:buFont typeface="Wingdings" pitchFamily="2" charset="2"/>
              <a:buChar char="§"/>
            </a:pPr>
            <a:endParaRPr lang="en-US" sz="1200" dirty="0"/>
          </a:p>
        </p:txBody>
      </p:sp>
      <p:grpSp>
        <p:nvGrpSpPr>
          <p:cNvPr id="29" name="Group 28">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0" name="Oval 29">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1708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par>
                          <p:cTn id="14" fill="hold">
                            <p:stCondLst>
                              <p:cond delay="500"/>
                            </p:stCondLst>
                            <p:childTnLst>
                              <p:par>
                                <p:cTn id="15" presetID="3" presetClass="entr" presetSubtype="1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par>
                          <p:cTn id="18" fill="hold">
                            <p:stCondLst>
                              <p:cond delay="1000"/>
                            </p:stCondLst>
                            <p:childTnLst>
                              <p:par>
                                <p:cTn id="19" presetID="3" presetClass="entr" presetSubtype="10" fill="hold" grpId="0"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linds(horizontal)">
                                      <p:cBhvr>
                                        <p:cTn id="21" dur="500"/>
                                        <p:tgtEl>
                                          <p:spTgt spid="3">
                                            <p:txEl>
                                              <p:pRg st="1" end="1"/>
                                            </p:txEl>
                                          </p:spTgt>
                                        </p:tgtEl>
                                      </p:cBhvr>
                                    </p:animEffect>
                                  </p:childTnLst>
                                </p:cTn>
                              </p:par>
                            </p:childTnLst>
                          </p:cTn>
                        </p:par>
                        <p:par>
                          <p:cTn id="22" fill="hold">
                            <p:stCondLst>
                              <p:cond delay="1500"/>
                            </p:stCondLst>
                            <p:childTnLst>
                              <p:par>
                                <p:cTn id="23" presetID="3" presetClass="entr" presetSubtype="1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linds(horizontal)">
                                      <p:cBhvr>
                                        <p:cTn id="25" dur="500"/>
                                        <p:tgtEl>
                                          <p:spTgt spid="3">
                                            <p:txEl>
                                              <p:pRg st="2" end="2"/>
                                            </p:txEl>
                                          </p:spTgt>
                                        </p:tgtEl>
                                      </p:cBhvr>
                                    </p:animEffect>
                                  </p:childTnLst>
                                </p:cTn>
                              </p:par>
                            </p:childTnLst>
                          </p:cTn>
                        </p:par>
                        <p:par>
                          <p:cTn id="26" fill="hold">
                            <p:stCondLst>
                              <p:cond delay="2000"/>
                            </p:stCondLst>
                            <p:childTnLst>
                              <p:par>
                                <p:cTn id="27" presetID="3" presetClass="entr" presetSubtype="1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linds(horizontal)">
                                      <p:cBhvr>
                                        <p:cTn id="29" dur="500"/>
                                        <p:tgtEl>
                                          <p:spTgt spid="3">
                                            <p:txEl>
                                              <p:pRg st="3" end="3"/>
                                            </p:txEl>
                                          </p:spTgt>
                                        </p:tgtEl>
                                      </p:cBhvr>
                                    </p:animEffect>
                                  </p:childTnLst>
                                </p:cTn>
                              </p:par>
                            </p:childTnLst>
                          </p:cTn>
                        </p:par>
                        <p:par>
                          <p:cTn id="30" fill="hold">
                            <p:stCondLst>
                              <p:cond delay="2500"/>
                            </p:stCondLst>
                            <p:childTnLst>
                              <p:par>
                                <p:cTn id="31" presetID="3" presetClass="entr" presetSubtype="10"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linds(horizontal)">
                                      <p:cBhvr>
                                        <p:cTn id="33" dur="500"/>
                                        <p:tgtEl>
                                          <p:spTgt spid="3">
                                            <p:txEl>
                                              <p:pRg st="4" end="4"/>
                                            </p:txEl>
                                          </p:spTgt>
                                        </p:tgtEl>
                                      </p:cBhvr>
                                    </p:animEffect>
                                  </p:childTnLst>
                                </p:cTn>
                              </p:par>
                            </p:childTnLst>
                          </p:cTn>
                        </p:par>
                        <p:par>
                          <p:cTn id="34" fill="hold">
                            <p:stCondLst>
                              <p:cond delay="3000"/>
                            </p:stCondLst>
                            <p:childTnLst>
                              <p:par>
                                <p:cTn id="35" presetID="3" presetClass="entr" presetSubtype="1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par>
                          <p:cTn id="38" fill="hold">
                            <p:stCondLst>
                              <p:cond delay="3500"/>
                            </p:stCondLst>
                            <p:childTnLst>
                              <p:par>
                                <p:cTn id="39" presetID="3" presetClass="entr" presetSubtype="10" fill="hold" grpId="0"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blinds(horizontal)">
                                      <p:cBhvr>
                                        <p:cTn id="41" dur="500"/>
                                        <p:tgtEl>
                                          <p:spTgt spid="3">
                                            <p:txEl>
                                              <p:pRg st="6" end="6"/>
                                            </p:txEl>
                                          </p:spTgt>
                                        </p:tgtEl>
                                      </p:cBhvr>
                                    </p:animEffect>
                                  </p:childTnLst>
                                </p:cTn>
                              </p:par>
                            </p:childTnLst>
                          </p:cTn>
                        </p:par>
                        <p:par>
                          <p:cTn id="42" fill="hold">
                            <p:stCondLst>
                              <p:cond delay="4000"/>
                            </p:stCondLst>
                            <p:childTnLst>
                              <p:par>
                                <p:cTn id="43" presetID="3" presetClass="entr" presetSubtype="10" fill="hold" grpId="0" nodeType="after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blinds(horizontal)">
                                      <p:cBhvr>
                                        <p:cTn id="45" dur="500"/>
                                        <p:tgtEl>
                                          <p:spTgt spid="3">
                                            <p:txEl>
                                              <p:pRg st="7" end="7"/>
                                            </p:txEl>
                                          </p:spTgt>
                                        </p:tgtEl>
                                      </p:cBhvr>
                                    </p:animEffect>
                                  </p:childTnLst>
                                </p:cTn>
                              </p:par>
                            </p:childTnLst>
                          </p:cTn>
                        </p:par>
                        <p:par>
                          <p:cTn id="46" fill="hold">
                            <p:stCondLst>
                              <p:cond delay="4500"/>
                            </p:stCondLst>
                            <p:childTnLst>
                              <p:par>
                                <p:cTn id="47" presetID="3" presetClass="entr" presetSubtype="10" fill="hold" grpId="0" nodeType="after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blinds(horizontal)">
                                      <p:cBhvr>
                                        <p:cTn id="49" dur="500"/>
                                        <p:tgtEl>
                                          <p:spTgt spid="3">
                                            <p:txEl>
                                              <p:pRg st="8" end="8"/>
                                            </p:txEl>
                                          </p:spTgt>
                                        </p:tgtEl>
                                      </p:cBhvr>
                                    </p:animEffect>
                                  </p:childTnLst>
                                </p:cTn>
                              </p:par>
                            </p:childTnLst>
                          </p:cTn>
                        </p:par>
                        <p:par>
                          <p:cTn id="50" fill="hold">
                            <p:stCondLst>
                              <p:cond delay="5000"/>
                            </p:stCondLst>
                            <p:childTnLst>
                              <p:par>
                                <p:cTn id="51" presetID="3" presetClass="entr" presetSubtype="10" fill="hold" grpId="0" nodeType="after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blinds(horizontal)">
                                      <p:cBhvr>
                                        <p:cTn id="53" dur="500"/>
                                        <p:tgtEl>
                                          <p:spTgt spid="3">
                                            <p:txEl>
                                              <p:pRg st="9" end="9"/>
                                            </p:txEl>
                                          </p:spTgt>
                                        </p:tgtEl>
                                      </p:cBhvr>
                                    </p:animEffect>
                                  </p:childTnLst>
                                </p:cTn>
                              </p:par>
                            </p:childTnLst>
                          </p:cTn>
                        </p:par>
                        <p:par>
                          <p:cTn id="54" fill="hold">
                            <p:stCondLst>
                              <p:cond delay="5500"/>
                            </p:stCondLst>
                            <p:childTnLst>
                              <p:par>
                                <p:cTn id="55" presetID="3" presetClass="entr" presetSubtype="10" fill="hold" grpId="0" nodeType="after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par>
                          <p:cTn id="58" fill="hold">
                            <p:stCondLst>
                              <p:cond delay="6000"/>
                            </p:stCondLst>
                            <p:childTnLst>
                              <p:par>
                                <p:cTn id="59" presetID="3" presetClass="entr" presetSubtype="10" fill="hold" grpId="0" nodeType="after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blinds(horizontal)">
                                      <p:cBhvr>
                                        <p:cTn id="6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1DB0E-B231-6E9A-BE85-5D434A368F44}"/>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Offenses by District- 1 </a:t>
            </a:r>
          </a:p>
        </p:txBody>
      </p:sp>
      <p:pic>
        <p:nvPicPr>
          <p:cNvPr id="5" name="Picture 4" descr="Chart, bar chart&#10;&#10;Description automatically generated">
            <a:extLst>
              <a:ext uri="{FF2B5EF4-FFF2-40B4-BE49-F238E27FC236}">
                <a16:creationId xmlns:a16="http://schemas.microsoft.com/office/drawing/2014/main" id="{2ED52469-3E9F-A980-0442-5F4915D4F1EC}"/>
              </a:ext>
            </a:extLst>
          </p:cNvPr>
          <p:cNvPicPr>
            <a:picLocks noChangeAspect="1"/>
          </p:cNvPicPr>
          <p:nvPr/>
        </p:nvPicPr>
        <p:blipFill>
          <a:blip r:embed="rId7"/>
          <a:stretch>
            <a:fillRect/>
          </a:stretch>
        </p:blipFill>
        <p:spPr>
          <a:xfrm>
            <a:off x="112257" y="363474"/>
            <a:ext cx="5618726" cy="4780025"/>
          </a:xfrm>
          <a:prstGeom prst="rect">
            <a:avLst/>
          </a:prstGeom>
        </p:spPr>
      </p:pic>
      <p:sp>
        <p:nvSpPr>
          <p:cNvPr id="3" name="Text Placeholder 2">
            <a:extLst>
              <a:ext uri="{FF2B5EF4-FFF2-40B4-BE49-F238E27FC236}">
                <a16:creationId xmlns:a16="http://schemas.microsoft.com/office/drawing/2014/main" id="{294E0C02-4087-45D0-AF98-F3523C6426BC}"/>
              </a:ext>
            </a:extLst>
          </p:cNvPr>
          <p:cNvSpPr>
            <a:spLocks noGrp="1"/>
          </p:cNvSpPr>
          <p:nvPr>
            <p:ph type="body" idx="1"/>
          </p:nvPr>
        </p:nvSpPr>
        <p:spPr>
          <a:xfrm>
            <a:off x="6117263" y="1591056"/>
            <a:ext cx="2658025" cy="3038094"/>
          </a:xfrm>
        </p:spPr>
        <p:txBody>
          <a:bodyPr vert="horz" lIns="91440" tIns="45720" rIns="91440" bIns="45720" rtlCol="0">
            <a:normAutofit fontScale="92500" lnSpcReduction="10000"/>
          </a:bodyPr>
          <a:lstStyle/>
          <a:p>
            <a:pPr>
              <a:lnSpc>
                <a:spcPct val="150000"/>
              </a:lnSpc>
            </a:pPr>
            <a:r>
              <a:rPr lang="en-US" sz="1200" dirty="0"/>
              <a:t>A1 - Boston Downtown</a:t>
            </a:r>
          </a:p>
          <a:p>
            <a:pPr>
              <a:lnSpc>
                <a:spcPct val="150000"/>
              </a:lnSpc>
            </a:pPr>
            <a:r>
              <a:rPr lang="en-US" sz="1200" dirty="0"/>
              <a:t>A7 - East Boston</a:t>
            </a:r>
          </a:p>
          <a:p>
            <a:pPr>
              <a:lnSpc>
                <a:spcPct val="150000"/>
              </a:lnSpc>
            </a:pPr>
            <a:r>
              <a:rPr lang="en-US" sz="1200" dirty="0"/>
              <a:t>A15 - Charlestown</a:t>
            </a:r>
          </a:p>
          <a:p>
            <a:pPr>
              <a:lnSpc>
                <a:spcPct val="150000"/>
              </a:lnSpc>
            </a:pPr>
            <a:r>
              <a:rPr lang="en-US" sz="1200" dirty="0"/>
              <a:t>B2 - Roxbury</a:t>
            </a:r>
          </a:p>
          <a:p>
            <a:pPr>
              <a:lnSpc>
                <a:spcPct val="150000"/>
              </a:lnSpc>
            </a:pPr>
            <a:r>
              <a:rPr lang="en-US" sz="1200" dirty="0"/>
              <a:t>B3 - Mattapan</a:t>
            </a:r>
          </a:p>
          <a:p>
            <a:pPr>
              <a:lnSpc>
                <a:spcPct val="150000"/>
              </a:lnSpc>
            </a:pPr>
            <a:r>
              <a:rPr lang="en-US" sz="1200" dirty="0"/>
              <a:t>C6 - South Boston</a:t>
            </a:r>
          </a:p>
          <a:p>
            <a:pPr>
              <a:lnSpc>
                <a:spcPct val="150000"/>
              </a:lnSpc>
            </a:pPr>
            <a:r>
              <a:rPr lang="en-US" sz="1200" dirty="0"/>
              <a:t>C11 - Dorchester</a:t>
            </a:r>
          </a:p>
          <a:p>
            <a:pPr>
              <a:lnSpc>
                <a:spcPct val="150000"/>
              </a:lnSpc>
            </a:pPr>
            <a:r>
              <a:rPr lang="en-US" sz="1200" dirty="0"/>
              <a:t>D4 - South End</a:t>
            </a:r>
          </a:p>
          <a:p>
            <a:pPr>
              <a:lnSpc>
                <a:spcPct val="150000"/>
              </a:lnSpc>
            </a:pPr>
            <a:r>
              <a:rPr lang="en-US" sz="1200" dirty="0"/>
              <a:t>D14 - Brighton</a:t>
            </a:r>
          </a:p>
          <a:p>
            <a:pPr>
              <a:lnSpc>
                <a:spcPct val="150000"/>
              </a:lnSpc>
            </a:pPr>
            <a:r>
              <a:rPr lang="en-US" sz="1200" dirty="0"/>
              <a:t>E5 - West Roxbury</a:t>
            </a:r>
          </a:p>
          <a:p>
            <a:pPr>
              <a:lnSpc>
                <a:spcPct val="150000"/>
              </a:lnSpc>
            </a:pPr>
            <a:r>
              <a:rPr lang="en-US" sz="1200" dirty="0"/>
              <a:t>E13 - Jamaica Plain</a:t>
            </a:r>
          </a:p>
          <a:p>
            <a:pPr>
              <a:lnSpc>
                <a:spcPct val="150000"/>
              </a:lnSpc>
            </a:pPr>
            <a:r>
              <a:rPr lang="en-US" sz="1200" dirty="0"/>
              <a:t>E18 - Hyde Park</a:t>
            </a:r>
          </a:p>
          <a:p>
            <a:pPr indent="-182880" defTabSz="914400">
              <a:buSzPct val="85000"/>
              <a:buFont typeface="Wingdings" pitchFamily="2" charset="2"/>
              <a:buChar char="§"/>
            </a:pPr>
            <a:endParaRPr lang="en-US" sz="1200" dirty="0"/>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0097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blinds(horizontal)">
                                      <p:cBhvr>
                                        <p:cTn id="51" dur="500"/>
                                        <p:tgtEl>
                                          <p:spTgt spid="3">
                                            <p:txEl>
                                              <p:pRg st="9" end="9"/>
                                            </p:txEl>
                                          </p:spTgt>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blinds(horizontal)">
                                      <p:cBhvr>
                                        <p:cTn id="55" dur="500"/>
                                        <p:tgtEl>
                                          <p:spTgt spid="3">
                                            <p:txEl>
                                              <p:pRg st="10" end="10"/>
                                            </p:txEl>
                                          </p:spTgt>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blinds(horizontal)">
                                      <p:cBhvr>
                                        <p:cTn id="5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16508-C808-A2FF-E2C9-405C3F181CA8}"/>
              </a:ext>
            </a:extLst>
          </p:cNvPr>
          <p:cNvSpPr>
            <a:spLocks noGrp="1"/>
          </p:cNvSpPr>
          <p:nvPr>
            <p:ph type="title"/>
          </p:nvPr>
        </p:nvSpPr>
        <p:spPr>
          <a:xfrm>
            <a:off x="6117262" y="363474"/>
            <a:ext cx="2658026" cy="1207008"/>
          </a:xfrm>
          <a:ln>
            <a:noFill/>
          </a:ln>
        </p:spPr>
        <p:txBody>
          <a:bodyPr vert="horz" lIns="91440" tIns="45720" rIns="91440" bIns="45720" rtlCol="0" anchor="ctr">
            <a:normAutofit/>
          </a:bodyPr>
          <a:lstStyle/>
          <a:p>
            <a:pPr defTabSz="914400">
              <a:spcBef>
                <a:spcPct val="0"/>
              </a:spcBef>
            </a:pPr>
            <a:r>
              <a:rPr lang="en-US" dirty="0"/>
              <a:t>Offenses by District-2</a:t>
            </a:r>
          </a:p>
        </p:txBody>
      </p:sp>
      <p:pic>
        <p:nvPicPr>
          <p:cNvPr id="5" name="Picture 4" descr="A screenshot of a graph&#10;&#10;Description automatically generated with low confidence">
            <a:extLst>
              <a:ext uri="{FF2B5EF4-FFF2-40B4-BE49-F238E27FC236}">
                <a16:creationId xmlns:a16="http://schemas.microsoft.com/office/drawing/2014/main" id="{01BECECC-1A33-CF2E-7B8D-7697085DE430}"/>
              </a:ext>
            </a:extLst>
          </p:cNvPr>
          <p:cNvPicPr>
            <a:picLocks noChangeAspect="1"/>
          </p:cNvPicPr>
          <p:nvPr/>
        </p:nvPicPr>
        <p:blipFill>
          <a:blip r:embed="rId6"/>
          <a:stretch>
            <a:fillRect/>
          </a:stretch>
        </p:blipFill>
        <p:spPr>
          <a:xfrm>
            <a:off x="180513" y="363474"/>
            <a:ext cx="5671806" cy="4629791"/>
          </a:xfrm>
          <a:prstGeom prst="rect">
            <a:avLst/>
          </a:prstGeom>
        </p:spPr>
      </p:pic>
      <p:sp>
        <p:nvSpPr>
          <p:cNvPr id="3" name="Text Placeholder 2">
            <a:extLst>
              <a:ext uri="{FF2B5EF4-FFF2-40B4-BE49-F238E27FC236}">
                <a16:creationId xmlns:a16="http://schemas.microsoft.com/office/drawing/2014/main" id="{38D34E15-51FA-2F32-E5CD-EE295C8C5AF1}"/>
              </a:ext>
            </a:extLst>
          </p:cNvPr>
          <p:cNvSpPr>
            <a:spLocks noGrp="1"/>
          </p:cNvSpPr>
          <p:nvPr>
            <p:ph type="body" idx="1"/>
          </p:nvPr>
        </p:nvSpPr>
        <p:spPr>
          <a:xfrm>
            <a:off x="6117263" y="1591056"/>
            <a:ext cx="2658025" cy="3038094"/>
          </a:xfrm>
        </p:spPr>
        <p:txBody>
          <a:bodyPr vert="horz" lIns="91440" tIns="45720" rIns="91440" bIns="45720" rtlCol="0">
            <a:normAutofit fontScale="92500" lnSpcReduction="10000"/>
          </a:bodyPr>
          <a:lstStyle/>
          <a:p>
            <a:pPr>
              <a:lnSpc>
                <a:spcPct val="150000"/>
              </a:lnSpc>
            </a:pPr>
            <a:r>
              <a:rPr lang="en-US" sz="1200" dirty="0"/>
              <a:t>A1 - Boston Downtown</a:t>
            </a:r>
          </a:p>
          <a:p>
            <a:pPr>
              <a:lnSpc>
                <a:spcPct val="150000"/>
              </a:lnSpc>
            </a:pPr>
            <a:r>
              <a:rPr lang="en-US" sz="1200" dirty="0"/>
              <a:t>A7 - East Boston</a:t>
            </a:r>
          </a:p>
          <a:p>
            <a:pPr>
              <a:lnSpc>
                <a:spcPct val="150000"/>
              </a:lnSpc>
            </a:pPr>
            <a:r>
              <a:rPr lang="en-US" sz="1200" dirty="0"/>
              <a:t>A15 - Charlestown</a:t>
            </a:r>
          </a:p>
          <a:p>
            <a:pPr>
              <a:lnSpc>
                <a:spcPct val="150000"/>
              </a:lnSpc>
            </a:pPr>
            <a:r>
              <a:rPr lang="en-US" sz="1200" dirty="0"/>
              <a:t>B2 - Roxbury</a:t>
            </a:r>
          </a:p>
          <a:p>
            <a:pPr>
              <a:lnSpc>
                <a:spcPct val="150000"/>
              </a:lnSpc>
            </a:pPr>
            <a:r>
              <a:rPr lang="en-US" sz="1200" dirty="0"/>
              <a:t>B3 - Mattapan</a:t>
            </a:r>
          </a:p>
          <a:p>
            <a:pPr>
              <a:lnSpc>
                <a:spcPct val="150000"/>
              </a:lnSpc>
            </a:pPr>
            <a:r>
              <a:rPr lang="en-US" sz="1200" dirty="0"/>
              <a:t>C6 - South Boston</a:t>
            </a:r>
          </a:p>
          <a:p>
            <a:pPr>
              <a:lnSpc>
                <a:spcPct val="150000"/>
              </a:lnSpc>
            </a:pPr>
            <a:r>
              <a:rPr lang="en-US" sz="1200" dirty="0"/>
              <a:t>C11 - Dorchester</a:t>
            </a:r>
          </a:p>
          <a:p>
            <a:pPr>
              <a:lnSpc>
                <a:spcPct val="150000"/>
              </a:lnSpc>
            </a:pPr>
            <a:r>
              <a:rPr lang="en-US" sz="1200" dirty="0"/>
              <a:t>D4 - South End</a:t>
            </a:r>
          </a:p>
          <a:p>
            <a:pPr>
              <a:lnSpc>
                <a:spcPct val="150000"/>
              </a:lnSpc>
            </a:pPr>
            <a:r>
              <a:rPr lang="en-US" sz="1200" dirty="0"/>
              <a:t>D14 - Brighton</a:t>
            </a:r>
          </a:p>
          <a:p>
            <a:pPr>
              <a:lnSpc>
                <a:spcPct val="150000"/>
              </a:lnSpc>
            </a:pPr>
            <a:r>
              <a:rPr lang="en-US" sz="1200" dirty="0"/>
              <a:t>E5 - West Roxbury</a:t>
            </a:r>
          </a:p>
          <a:p>
            <a:pPr>
              <a:lnSpc>
                <a:spcPct val="150000"/>
              </a:lnSpc>
            </a:pPr>
            <a:r>
              <a:rPr lang="en-US" sz="1200" dirty="0"/>
              <a:t>E13 - Jamaica Plain</a:t>
            </a:r>
          </a:p>
          <a:p>
            <a:pPr>
              <a:lnSpc>
                <a:spcPct val="150000"/>
              </a:lnSpc>
            </a:pPr>
            <a:r>
              <a:rPr lang="en-US" sz="1200" dirty="0"/>
              <a:t>E18 - Hyde Park</a:t>
            </a:r>
          </a:p>
          <a:p>
            <a:pPr indent="-182880" defTabSz="914400">
              <a:buSzPct val="85000"/>
              <a:buFont typeface="Wingdings" pitchFamily="2" charset="2"/>
              <a:buChar char="§"/>
            </a:pPr>
            <a:endParaRPr lang="en-US" sz="1200" dirty="0"/>
          </a:p>
        </p:txBody>
      </p:sp>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373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linds(horizontal)">
                                      <p:cBhvr>
                                        <p:cTn id="15" dur="500"/>
                                        <p:tgtEl>
                                          <p:spTgt spid="3">
                                            <p:txEl>
                                              <p:pRg st="0" end="0"/>
                                            </p:txEl>
                                          </p:spTgt>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linds(horizontal)">
                                      <p:cBhvr>
                                        <p:cTn id="19" dur="500"/>
                                        <p:tgtEl>
                                          <p:spTgt spid="3">
                                            <p:txEl>
                                              <p:pRg st="1" end="1"/>
                                            </p:txEl>
                                          </p:spTgt>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linds(horizontal)">
                                      <p:cBhvr>
                                        <p:cTn id="23" dur="500"/>
                                        <p:tgtEl>
                                          <p:spTgt spid="3">
                                            <p:txEl>
                                              <p:pRg st="2" end="2"/>
                                            </p:txEl>
                                          </p:spTgt>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blinds(horizontal)">
                                      <p:cBhvr>
                                        <p:cTn id="31" dur="500"/>
                                        <p:tgtEl>
                                          <p:spTgt spid="3">
                                            <p:txEl>
                                              <p:pRg st="4" end="4"/>
                                            </p:txEl>
                                          </p:spTgt>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blinds(horizontal)">
                                      <p:cBhvr>
                                        <p:cTn id="51" dur="500"/>
                                        <p:tgtEl>
                                          <p:spTgt spid="3">
                                            <p:txEl>
                                              <p:pRg st="9" end="9"/>
                                            </p:txEl>
                                          </p:spTgt>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blinds(horizontal)">
                                      <p:cBhvr>
                                        <p:cTn id="55" dur="500"/>
                                        <p:tgtEl>
                                          <p:spTgt spid="3">
                                            <p:txEl>
                                              <p:pRg st="10" end="10"/>
                                            </p:txEl>
                                          </p:spTgt>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blinds(horizontal)">
                                      <p:cBhvr>
                                        <p:cTn id="5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1AA9F-58A5-0429-9A6D-8279D39EB22B}"/>
              </a:ext>
            </a:extLst>
          </p:cNvPr>
          <p:cNvSpPr>
            <a:spLocks noGrp="1"/>
          </p:cNvSpPr>
          <p:nvPr>
            <p:ph type="title"/>
          </p:nvPr>
        </p:nvSpPr>
        <p:spPr>
          <a:xfrm>
            <a:off x="6117262" y="-171883"/>
            <a:ext cx="2658026" cy="4993265"/>
          </a:xfrm>
          <a:ln>
            <a:noFill/>
          </a:ln>
        </p:spPr>
        <p:txBody>
          <a:bodyPr vert="horz" lIns="91440" tIns="45720" rIns="91440" bIns="45720" rtlCol="0" anchor="ctr">
            <a:normAutofit/>
          </a:bodyPr>
          <a:lstStyle/>
          <a:p>
            <a:pPr>
              <a:lnSpc>
                <a:spcPct val="100000"/>
              </a:lnSpc>
            </a:pPr>
            <a:r>
              <a:rPr lang="en-US" dirty="0">
                <a:hlinkClick r:id="rId7"/>
              </a:rPr>
              <a:t>Crimes Based on Day of Week Ordered by Number of Crimes in a Day</a:t>
            </a:r>
            <a:endParaRPr lang="en-US" dirty="0"/>
          </a:p>
        </p:txBody>
      </p:sp>
      <p:pic>
        <p:nvPicPr>
          <p:cNvPr id="5" name="Picture 4" descr="Chart, bar chart&#10;&#10;Description automatically generated">
            <a:extLst>
              <a:ext uri="{FF2B5EF4-FFF2-40B4-BE49-F238E27FC236}">
                <a16:creationId xmlns:a16="http://schemas.microsoft.com/office/drawing/2014/main" id="{A558A720-CA58-1C3E-B6FB-4BA8CD569239}"/>
              </a:ext>
            </a:extLst>
          </p:cNvPr>
          <p:cNvPicPr>
            <a:picLocks noChangeAspect="1"/>
          </p:cNvPicPr>
          <p:nvPr/>
        </p:nvPicPr>
        <p:blipFill>
          <a:blip r:embed="rId8"/>
          <a:stretch>
            <a:fillRect/>
          </a:stretch>
        </p:blipFill>
        <p:spPr>
          <a:xfrm>
            <a:off x="81627" y="29109"/>
            <a:ext cx="5795605" cy="4993265"/>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4465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7" name="Rectangle 26">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FD170-4BA7-A9B3-FB0C-C239A5E0989D}"/>
              </a:ext>
            </a:extLst>
          </p:cNvPr>
          <p:cNvSpPr>
            <a:spLocks noGrp="1"/>
          </p:cNvSpPr>
          <p:nvPr>
            <p:ph type="title"/>
          </p:nvPr>
        </p:nvSpPr>
        <p:spPr>
          <a:xfrm>
            <a:off x="6236167" y="339930"/>
            <a:ext cx="2658026" cy="3987166"/>
          </a:xfrm>
          <a:ln>
            <a:noFill/>
          </a:ln>
        </p:spPr>
        <p:txBody>
          <a:bodyPr vert="horz" lIns="91440" tIns="45720" rIns="91440" bIns="45720" rtlCol="0" anchor="ctr">
            <a:normAutofit/>
          </a:bodyPr>
          <a:lstStyle/>
          <a:p>
            <a:pPr defTabSz="914400">
              <a:spcBef>
                <a:spcPct val="0"/>
              </a:spcBef>
            </a:pPr>
            <a:r>
              <a:rPr lang="en-US" dirty="0">
                <a:hlinkClick r:id="rId6"/>
              </a:rPr>
              <a:t>The Total Number of Crimes Based on The Hour of Day</a:t>
            </a:r>
            <a:endParaRPr lang="en-US" dirty="0"/>
          </a:p>
        </p:txBody>
      </p:sp>
      <p:pic>
        <p:nvPicPr>
          <p:cNvPr id="5" name="Picture 4" descr="Chart, bar chart, histogram&#10;&#10;Description automatically generated">
            <a:extLst>
              <a:ext uri="{FF2B5EF4-FFF2-40B4-BE49-F238E27FC236}">
                <a16:creationId xmlns:a16="http://schemas.microsoft.com/office/drawing/2014/main" id="{F04F7BD7-A5F5-6CA9-7B42-FF6F65276B84}"/>
              </a:ext>
            </a:extLst>
          </p:cNvPr>
          <p:cNvPicPr>
            <a:picLocks noChangeAspect="1"/>
          </p:cNvPicPr>
          <p:nvPr/>
        </p:nvPicPr>
        <p:blipFill>
          <a:blip r:embed="rId7"/>
          <a:stretch>
            <a:fillRect/>
          </a:stretch>
        </p:blipFill>
        <p:spPr>
          <a:xfrm>
            <a:off x="0" y="1046747"/>
            <a:ext cx="5828636" cy="3196128"/>
          </a:xfrm>
          <a:prstGeom prst="rect">
            <a:avLst/>
          </a:prstGeom>
        </p:spPr>
      </p:pic>
      <p:grpSp>
        <p:nvGrpSpPr>
          <p:cNvPr id="29" name="Group 28">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0" name="Oval 29">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1556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 name="Oval 10">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6F9E9-74A3-825F-4127-38A7C78D9D87}"/>
              </a:ext>
            </a:extLst>
          </p:cNvPr>
          <p:cNvSpPr>
            <a:spLocks noGrp="1"/>
          </p:cNvSpPr>
          <p:nvPr>
            <p:ph type="title"/>
          </p:nvPr>
        </p:nvSpPr>
        <p:spPr>
          <a:xfrm>
            <a:off x="6117262" y="714348"/>
            <a:ext cx="2658026" cy="3559939"/>
          </a:xfrm>
          <a:ln>
            <a:noFill/>
          </a:ln>
        </p:spPr>
        <p:txBody>
          <a:bodyPr vert="horz" lIns="91440" tIns="45720" rIns="91440" bIns="45720" rtlCol="0" anchor="ctr">
            <a:normAutofit/>
          </a:bodyPr>
          <a:lstStyle/>
          <a:p>
            <a:pPr defTabSz="914400">
              <a:spcBef>
                <a:spcPct val="0"/>
              </a:spcBef>
            </a:pPr>
            <a:r>
              <a:rPr lang="en-US" dirty="0"/>
              <a:t>Different Types of Crimes That Happened on Friday in The Dataset</a:t>
            </a:r>
          </a:p>
        </p:txBody>
      </p:sp>
      <p:pic>
        <p:nvPicPr>
          <p:cNvPr id="5" name="Picture 4" descr="Chart, bar chart, histogram&#10;&#10;Description automatically generated">
            <a:extLst>
              <a:ext uri="{FF2B5EF4-FFF2-40B4-BE49-F238E27FC236}">
                <a16:creationId xmlns:a16="http://schemas.microsoft.com/office/drawing/2014/main" id="{E864895B-100C-A66D-AD39-37CDF743709F}"/>
              </a:ext>
            </a:extLst>
          </p:cNvPr>
          <p:cNvPicPr>
            <a:picLocks noChangeAspect="1"/>
          </p:cNvPicPr>
          <p:nvPr/>
        </p:nvPicPr>
        <p:blipFill>
          <a:blip r:embed="rId7"/>
          <a:stretch>
            <a:fillRect/>
          </a:stretch>
        </p:blipFill>
        <p:spPr>
          <a:xfrm>
            <a:off x="368712" y="19040"/>
            <a:ext cx="5258714" cy="5105417"/>
          </a:xfrm>
          <a:prstGeom prst="rect">
            <a:avLst/>
          </a:prstGeom>
        </p:spPr>
      </p:pic>
      <p:grpSp>
        <p:nvGrpSpPr>
          <p:cNvPr id="16" name="Group 15">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 name="Oval 16">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349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t>CRIMES BY DAY AND TIME</a:t>
            </a:r>
            <a:endParaRPr sz="2800" b="1"/>
          </a:p>
        </p:txBody>
      </p:sp>
      <p:pic>
        <p:nvPicPr>
          <p:cNvPr id="186" name="Google Shape;186;p21"/>
          <p:cNvPicPr preferRelativeResize="0"/>
          <p:nvPr/>
        </p:nvPicPr>
        <p:blipFill>
          <a:blip r:embed="rId3">
            <a:alphaModFix/>
          </a:blip>
          <a:stretch>
            <a:fillRect/>
          </a:stretch>
        </p:blipFill>
        <p:spPr>
          <a:xfrm>
            <a:off x="2179500" y="1206250"/>
            <a:ext cx="5522450" cy="3681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7" name="Oval 26">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0" name="Rectangle 29">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70A9D-E56F-252E-24E6-CF6CE3558513}"/>
              </a:ext>
            </a:extLst>
          </p:cNvPr>
          <p:cNvSpPr>
            <a:spLocks noGrp="1"/>
          </p:cNvSpPr>
          <p:nvPr>
            <p:ph type="title"/>
          </p:nvPr>
        </p:nvSpPr>
        <p:spPr>
          <a:xfrm>
            <a:off x="6064717" y="878840"/>
            <a:ext cx="2508471" cy="2296413"/>
          </a:xfrm>
          <a:ln>
            <a:noFill/>
          </a:ln>
        </p:spPr>
        <p:txBody>
          <a:bodyPr vert="horz" lIns="91440" tIns="45720" rIns="91440" bIns="45720" rtlCol="0" anchor="ctr">
            <a:normAutofit/>
          </a:bodyPr>
          <a:lstStyle/>
          <a:p>
            <a:pPr defTabSz="914400">
              <a:spcBef>
                <a:spcPct val="0"/>
              </a:spcBef>
            </a:pPr>
            <a:r>
              <a:rPr lang="en-US" dirty="0">
                <a:hlinkClick r:id="rId6"/>
              </a:rPr>
              <a:t>CRIME BY MONTH</a:t>
            </a:r>
            <a:endParaRPr lang="en-US" dirty="0"/>
          </a:p>
        </p:txBody>
      </p:sp>
      <p:pic>
        <p:nvPicPr>
          <p:cNvPr id="4" name="Picture 3">
            <a:extLst>
              <a:ext uri="{FF2B5EF4-FFF2-40B4-BE49-F238E27FC236}">
                <a16:creationId xmlns:a16="http://schemas.microsoft.com/office/drawing/2014/main" id="{74DC781A-3DA3-A17A-1E06-BA984464DC91}"/>
              </a:ext>
            </a:extLst>
          </p:cNvPr>
          <p:cNvPicPr>
            <a:picLocks noChangeAspect="1"/>
          </p:cNvPicPr>
          <p:nvPr/>
        </p:nvPicPr>
        <p:blipFill>
          <a:blip r:embed="rId7"/>
          <a:stretch>
            <a:fillRect/>
          </a:stretch>
        </p:blipFill>
        <p:spPr>
          <a:xfrm>
            <a:off x="0" y="878840"/>
            <a:ext cx="5888382" cy="3385818"/>
          </a:xfrm>
          <a:prstGeom prst="rect">
            <a:avLst/>
          </a:prstGeom>
        </p:spPr>
      </p:pic>
      <p:grpSp>
        <p:nvGrpSpPr>
          <p:cNvPr id="32" name="Group 31">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33" name="Oval 32">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3885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b="1"/>
              <a:t>CRIMES BY MONTH AND HOUR</a:t>
            </a:r>
            <a:endParaRPr sz="2800" b="1"/>
          </a:p>
          <a:p>
            <a:pPr marL="0" lvl="0" indent="0" algn="l" rtl="0">
              <a:spcBef>
                <a:spcPts val="0"/>
              </a:spcBef>
              <a:spcAft>
                <a:spcPts val="0"/>
              </a:spcAft>
              <a:buNone/>
            </a:pPr>
            <a:endParaRPr/>
          </a:p>
        </p:txBody>
      </p:sp>
      <p:pic>
        <p:nvPicPr>
          <p:cNvPr id="192" name="Google Shape;192;p22"/>
          <p:cNvPicPr preferRelativeResize="0"/>
          <p:nvPr/>
        </p:nvPicPr>
        <p:blipFill>
          <a:blip r:embed="rId3">
            <a:alphaModFix/>
          </a:blip>
          <a:stretch>
            <a:fillRect/>
          </a:stretch>
        </p:blipFill>
        <p:spPr>
          <a:xfrm>
            <a:off x="2154925" y="1307850"/>
            <a:ext cx="5579799" cy="3169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D60B-2625-37E9-1AF8-1D99ED460666}"/>
              </a:ext>
            </a:extLst>
          </p:cNvPr>
          <p:cNvSpPr>
            <a:spLocks noGrp="1"/>
          </p:cNvSpPr>
          <p:nvPr>
            <p:ph type="title"/>
          </p:nvPr>
        </p:nvSpPr>
        <p:spPr/>
        <p:txBody>
          <a:bodyPr/>
          <a:lstStyle/>
          <a:p>
            <a:endParaRPr lang="en-US"/>
          </a:p>
        </p:txBody>
      </p:sp>
      <p:pic>
        <p:nvPicPr>
          <p:cNvPr id="4" name="Picture 3">
            <a:hlinkClick r:id="rId2"/>
            <a:extLst>
              <a:ext uri="{FF2B5EF4-FFF2-40B4-BE49-F238E27FC236}">
                <a16:creationId xmlns:a16="http://schemas.microsoft.com/office/drawing/2014/main" id="{354B02A3-0D0B-FB53-A31C-99DF49316F9F}"/>
              </a:ext>
            </a:extLst>
          </p:cNvPr>
          <p:cNvPicPr>
            <a:picLocks noChangeAspect="1"/>
          </p:cNvPicPr>
          <p:nvPr/>
        </p:nvPicPr>
        <p:blipFill>
          <a:blip r:embed="rId3"/>
          <a:stretch>
            <a:fillRect/>
          </a:stretch>
        </p:blipFill>
        <p:spPr>
          <a:xfrm>
            <a:off x="0" y="0"/>
            <a:ext cx="9144000" cy="5247921"/>
          </a:xfrm>
          <a:prstGeom prst="rect">
            <a:avLst/>
          </a:prstGeom>
        </p:spPr>
      </p:pic>
    </p:spTree>
    <p:extLst>
      <p:ext uri="{BB962C8B-B14F-4D97-AF65-F5344CB8AC3E}">
        <p14:creationId xmlns:p14="http://schemas.microsoft.com/office/powerpoint/2010/main" val="9671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grpSp>
        <p:nvGrpSpPr>
          <p:cNvPr id="172" name="Group 171">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3" name="Oval 172">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4" name="Oval 173">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6" name="Rectangle 175">
            <a:extLst>
              <a:ext uri="{FF2B5EF4-FFF2-40B4-BE49-F238E27FC236}">
                <a16:creationId xmlns:a16="http://schemas.microsoft.com/office/drawing/2014/main" id="{829B68D6-C6CC-4D1D-92F1-5FE2522D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8955"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Google Shape;141;p14"/>
          <p:cNvSpPr txBox="1">
            <a:spLocks noGrp="1"/>
          </p:cNvSpPr>
          <p:nvPr>
            <p:ph type="title"/>
          </p:nvPr>
        </p:nvSpPr>
        <p:spPr>
          <a:xfrm>
            <a:off x="286710" y="363474"/>
            <a:ext cx="5057883"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t>BACKGROUND</a:t>
            </a:r>
          </a:p>
        </p:txBody>
      </p:sp>
      <p:sp>
        <p:nvSpPr>
          <p:cNvPr id="142" name="Google Shape;142;p14"/>
          <p:cNvSpPr txBox="1">
            <a:spLocks noGrp="1"/>
          </p:cNvSpPr>
          <p:nvPr>
            <p:ph type="body" idx="1"/>
          </p:nvPr>
        </p:nvSpPr>
        <p:spPr>
          <a:xfrm>
            <a:off x="286709" y="1591056"/>
            <a:ext cx="5057884" cy="3038094"/>
          </a:xfrm>
          <a:prstGeom prst="rect">
            <a:avLst/>
          </a:prstGeom>
        </p:spPr>
        <p:txBody>
          <a:bodyPr spcFirstLastPara="1" vert="horz" lIns="91440" tIns="45720" rIns="91440" bIns="45720" rtlCol="0" anchorCtr="0">
            <a:normAutofit/>
          </a:bodyPr>
          <a:lstStyle/>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r>
              <a:rPr lang="en-US" sz="2000" dirty="0">
                <a:latin typeface="ACADEMY ENGRAVED LET PLAIN:1.0" panose="02000000000000000000" pitchFamily="2" charset="0"/>
                <a:sym typeface="Arial"/>
              </a:rPr>
              <a:t>What is a crime? </a:t>
            </a: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r>
              <a:rPr lang="en-US" sz="2000" dirty="0">
                <a:latin typeface="ACADEMY ENGRAVED LET PLAIN:1.0" panose="02000000000000000000" pitchFamily="2" charset="0"/>
                <a:sym typeface="Arial"/>
              </a:rPr>
              <a:t>Why did we choose the city of Boston?</a:t>
            </a:r>
          </a:p>
          <a:p>
            <a:pPr marL="274320" lvl="0" indent="-182880" defTabSz="914400">
              <a:spcBef>
                <a:spcPts val="0"/>
              </a:spcBef>
              <a:spcAft>
                <a:spcPts val="600"/>
              </a:spcAft>
              <a:buSzPct val="85000"/>
              <a:buFont typeface="Wingdings" pitchFamily="2" charset="2"/>
              <a:buChar char="§"/>
            </a:pPr>
            <a:endParaRPr lang="en-US" sz="1400" dirty="0">
              <a:sym typeface="Arial"/>
            </a:endParaRPr>
          </a:p>
          <a:p>
            <a:pPr marL="274320" lvl="0" indent="-182880" defTabSz="914400">
              <a:spcBef>
                <a:spcPts val="0"/>
              </a:spcBef>
              <a:spcAft>
                <a:spcPts val="600"/>
              </a:spcAft>
              <a:buSzPct val="85000"/>
              <a:buFont typeface="Wingdings" pitchFamily="2" charset="2"/>
              <a:buChar char="§"/>
            </a:pPr>
            <a:endParaRPr lang="en-US" sz="1400" b="1" dirty="0">
              <a:sym typeface="Arial"/>
            </a:endParaRPr>
          </a:p>
        </p:txBody>
      </p:sp>
      <p:pic>
        <p:nvPicPr>
          <p:cNvPr id="4" name="Graphic 3" descr="Police male outline">
            <a:extLst>
              <a:ext uri="{FF2B5EF4-FFF2-40B4-BE49-F238E27FC236}">
                <a16:creationId xmlns:a16="http://schemas.microsoft.com/office/drawing/2014/main" id="{5F8725CF-CE4A-BE50-8E1D-FE82C1891F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9154" y="1043354"/>
            <a:ext cx="2680323" cy="2836984"/>
          </a:xfrm>
          <a:prstGeom prst="rect">
            <a:avLst/>
          </a:prstGeom>
        </p:spPr>
      </p:pic>
      <p:grpSp>
        <p:nvGrpSpPr>
          <p:cNvPr id="178" name="Group 177">
            <a:extLst>
              <a:ext uri="{FF2B5EF4-FFF2-40B4-BE49-F238E27FC236}">
                <a16:creationId xmlns:a16="http://schemas.microsoft.com/office/drawing/2014/main" id="{4732A386-7C2A-439A-BB1D-5CC2440E65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79" name="Oval 178">
              <a:extLst>
                <a:ext uri="{FF2B5EF4-FFF2-40B4-BE49-F238E27FC236}">
                  <a16:creationId xmlns:a16="http://schemas.microsoft.com/office/drawing/2014/main" id="{A1CD6A5D-4173-44ED-B98B-3F6324222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0" name="Oval 179">
              <a:extLst>
                <a:ext uri="{FF2B5EF4-FFF2-40B4-BE49-F238E27FC236}">
                  <a16:creationId xmlns:a16="http://schemas.microsoft.com/office/drawing/2014/main" id="{89485095-E900-493D-BBC5-801B7384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DC4130BE-1118-E503-F3CE-D23FB00C5FB8}"/>
              </a:ext>
            </a:extLst>
          </p:cNvPr>
          <p:cNvSpPr txBox="1"/>
          <p:nvPr/>
        </p:nvSpPr>
        <p:spPr>
          <a:xfrm>
            <a:off x="1541721" y="1222744"/>
            <a:ext cx="184731"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
                                            <p:txEl>
                                              <p:pRg st="2" end="2"/>
                                            </p:txEl>
                                          </p:spTgt>
                                        </p:tgtEl>
                                        <p:attrNameLst>
                                          <p:attrName>style.visibility</p:attrName>
                                        </p:attrNameLst>
                                      </p:cBhvr>
                                      <p:to>
                                        <p:strVal val="visible"/>
                                      </p:to>
                                    </p:set>
                                    <p:anim calcmode="lin" valueType="num">
                                      <p:cBhvr additive="base">
                                        <p:cTn id="13" dur="500" fill="hold"/>
                                        <p:tgtEl>
                                          <p:spTgt spid="14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2">
                                            <p:txEl>
                                              <p:pRg st="4" end="4"/>
                                            </p:txEl>
                                          </p:spTgt>
                                        </p:tgtEl>
                                        <p:attrNameLst>
                                          <p:attrName>style.visibility</p:attrName>
                                        </p:attrNameLst>
                                      </p:cBhvr>
                                      <p:to>
                                        <p:strVal val="visible"/>
                                      </p:to>
                                    </p:set>
                                    <p:anim calcmode="lin" valueType="num">
                                      <p:cBhvr additive="base">
                                        <p:cTn id="19" dur="500" fill="hold"/>
                                        <p:tgtEl>
                                          <p:spTgt spid="14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47B0-8B4C-BCF7-1524-AF2FCEB26D94}"/>
              </a:ext>
            </a:extLst>
          </p:cNvPr>
          <p:cNvSpPr>
            <a:spLocks noGrp="1"/>
          </p:cNvSpPr>
          <p:nvPr>
            <p:ph type="title"/>
          </p:nvPr>
        </p:nvSpPr>
        <p:spPr>
          <a:xfrm>
            <a:off x="802386" y="363474"/>
            <a:ext cx="7543800" cy="1207008"/>
          </a:xfrm>
        </p:spPr>
        <p:txBody>
          <a:bodyPr vert="horz" lIns="91440" tIns="45720" rIns="91440" bIns="45720" rtlCol="0" anchor="ctr">
            <a:normAutofit/>
          </a:bodyPr>
          <a:lstStyle/>
          <a:p>
            <a:pPr defTabSz="914400">
              <a:spcBef>
                <a:spcPct val="0"/>
              </a:spcBef>
            </a:pPr>
            <a:r>
              <a:rPr lang="en-US" sz="5400" dirty="0"/>
              <a:t>Purpose of analysis</a:t>
            </a:r>
          </a:p>
        </p:txBody>
      </p:sp>
      <p:sp>
        <p:nvSpPr>
          <p:cNvPr id="3" name="Text Placeholder 2">
            <a:extLst>
              <a:ext uri="{FF2B5EF4-FFF2-40B4-BE49-F238E27FC236}">
                <a16:creationId xmlns:a16="http://schemas.microsoft.com/office/drawing/2014/main" id="{94D07D93-EFD0-3BEB-D33A-42142CA58216}"/>
              </a:ext>
            </a:extLst>
          </p:cNvPr>
          <p:cNvSpPr>
            <a:spLocks noGrp="1"/>
          </p:cNvSpPr>
          <p:nvPr>
            <p:ph type="body" idx="1"/>
          </p:nvPr>
        </p:nvSpPr>
        <p:spPr>
          <a:xfrm>
            <a:off x="117695" y="1702051"/>
            <a:ext cx="8682273" cy="2927098"/>
          </a:xfrm>
        </p:spPr>
        <p:txBody>
          <a:bodyPr vert="horz" lIns="91440" tIns="45720" rIns="91440" bIns="45720" rtlCol="0">
            <a:normAutofit/>
          </a:bodyPr>
          <a:lstStyle/>
          <a:p>
            <a:pPr marL="1017270" lvl="1" indent="-285750" defTabSz="914400">
              <a:buSzPct val="85000"/>
              <a:buFont typeface="Wingdings" pitchFamily="2" charset="2"/>
              <a:buChar char="q"/>
            </a:pPr>
            <a:r>
              <a:rPr lang="en-US" sz="1600" dirty="0">
                <a:latin typeface="ACADEMY ENGRAVED LET PLAIN:1.0" panose="02000000000000000000" pitchFamily="2" charset="0"/>
                <a:sym typeface="Arial"/>
              </a:rPr>
              <a:t>This analysis aims to provide proper police staffing by determining the frequencies, times, and locations crimes are committed. </a:t>
            </a:r>
          </a:p>
          <a:p>
            <a:pPr marL="1017270" lvl="1" indent="-285750" defTabSz="914400">
              <a:buSzPct val="85000"/>
              <a:buFont typeface="Wingdings" pitchFamily="2" charset="2"/>
              <a:buChar char="q"/>
            </a:pPr>
            <a:endParaRPr lang="en-US" sz="1600" dirty="0">
              <a:latin typeface="ACADEMY ENGRAVED LET PLAIN:1.0" panose="02000000000000000000" pitchFamily="2" charset="0"/>
              <a:sym typeface="Arial"/>
            </a:endParaRPr>
          </a:p>
          <a:p>
            <a:pPr marL="1017270" lvl="1" indent="-285750" defTabSz="914400">
              <a:buSzPct val="85000"/>
              <a:buFont typeface="Wingdings" pitchFamily="2" charset="2"/>
              <a:buChar char="q"/>
            </a:pPr>
            <a:r>
              <a:rPr lang="en-US" sz="1600" dirty="0">
                <a:latin typeface="ACADEMY ENGRAVED LET PLAIN:1.0" panose="02000000000000000000" pitchFamily="2" charset="0"/>
                <a:sym typeface="Arial"/>
              </a:rPr>
              <a:t>With this analysis, we’ve focused to answer these questions:</a:t>
            </a:r>
          </a:p>
          <a:p>
            <a:pPr marL="731520" lvl="1" indent="0" defTabSz="914400">
              <a:buSzPct val="85000"/>
              <a:buNone/>
            </a:pPr>
            <a:endParaRPr lang="en-US" sz="1600" dirty="0">
              <a:latin typeface="ACADEMY ENGRAVED LET PLAIN:1.0" panose="02000000000000000000" pitchFamily="2" charset="0"/>
              <a:sym typeface="Arial"/>
            </a:endParaRP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Is it possible to predict where or when a crime will be committed?</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How has crime changed over the year?</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Does the frequency of crimes change over a day? Weeks? Months?</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What types of crimes are most common?</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In which area or district most crimes are committed? </a:t>
            </a:r>
          </a:p>
          <a:p>
            <a:pPr marL="1474470" lvl="2" indent="-285750" defTabSz="914400">
              <a:buSzPct val="85000"/>
              <a:buFont typeface="Wingdings" pitchFamily="2" charset="2"/>
              <a:buChar char="q"/>
            </a:pPr>
            <a:r>
              <a:rPr lang="en-US" sz="1450" dirty="0">
                <a:latin typeface="ACADEMY ENGRAVED LET PLAIN:1.0" panose="02000000000000000000" pitchFamily="2" charset="0"/>
                <a:sym typeface="Arial"/>
              </a:rPr>
              <a:t>Where are the best places for police stations? </a:t>
            </a:r>
          </a:p>
          <a:p>
            <a:pPr marL="1188720" lvl="2" indent="0" defTabSz="914400">
              <a:buSzPct val="85000"/>
              <a:buNone/>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474470" lvl="2" indent="-285750" defTabSz="914400">
              <a:buSzPct val="85000"/>
              <a:buFont typeface="Wingdings" pitchFamily="2" charset="2"/>
              <a:buChar char="q"/>
            </a:pPr>
            <a:endParaRPr lang="en-US" sz="1450" dirty="0">
              <a:latin typeface="ACADEMY ENGRAVED LET PLAIN:1.0" panose="02000000000000000000" pitchFamily="2" charset="0"/>
              <a:sym typeface="Arial"/>
            </a:endParaRPr>
          </a:p>
          <a:p>
            <a:pPr marL="1017270" lvl="1" indent="-285750" defTabSz="914400">
              <a:buSzPct val="85000"/>
              <a:buFont typeface="Wingdings" pitchFamily="2" charset="2"/>
              <a:buChar char="q"/>
            </a:pPr>
            <a:endParaRPr lang="en-US" sz="1600" dirty="0">
              <a:latin typeface="ACADEMY ENGRAVED LET PLAIN:1.0" panose="02000000000000000000" pitchFamily="2" charset="0"/>
              <a:sym typeface="Arial"/>
            </a:endParaRPr>
          </a:p>
          <a:p>
            <a:pPr indent="-182880" defTabSz="914400">
              <a:buSzPct val="85000"/>
              <a:buFont typeface="Wingdings" pitchFamily="2" charset="2"/>
              <a:buChar char="§"/>
            </a:pPr>
            <a:endParaRPr lang="en-US" dirty="0"/>
          </a:p>
        </p:txBody>
      </p:sp>
    </p:spTree>
    <p:extLst>
      <p:ext uri="{BB962C8B-B14F-4D97-AF65-F5344CB8AC3E}">
        <p14:creationId xmlns:p14="http://schemas.microsoft.com/office/powerpoint/2010/main" val="13656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dissolv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802386" y="363474"/>
            <a:ext cx="7543800"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400" b="1" dirty="0"/>
              <a:t>ANALYSIS</a:t>
            </a:r>
          </a:p>
        </p:txBody>
      </p:sp>
      <p:graphicFrame>
        <p:nvGraphicFramePr>
          <p:cNvPr id="150" name="Google Shape;148;p15">
            <a:extLst>
              <a:ext uri="{FF2B5EF4-FFF2-40B4-BE49-F238E27FC236}">
                <a16:creationId xmlns:a16="http://schemas.microsoft.com/office/drawing/2014/main" id="{CFCDFE39-5A79-3E1A-C83C-45398B784C0E}"/>
              </a:ext>
            </a:extLst>
          </p:cNvPr>
          <p:cNvGraphicFramePr/>
          <p:nvPr>
            <p:extLst>
              <p:ext uri="{D42A27DB-BD31-4B8C-83A1-F6EECF244321}">
                <p14:modId xmlns:p14="http://schemas.microsoft.com/office/powerpoint/2010/main" val="1317031166"/>
              </p:ext>
            </p:extLst>
          </p:nvPr>
        </p:nvGraphicFramePr>
        <p:xfrm>
          <a:off x="802481" y="1789042"/>
          <a:ext cx="7543800" cy="2713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0"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21EF-7DB4-FE70-9F20-FC342B550D2C}"/>
              </a:ext>
            </a:extLst>
          </p:cNvPr>
          <p:cNvSpPr>
            <a:spLocks noGrp="1"/>
          </p:cNvSpPr>
          <p:nvPr>
            <p:ph type="title"/>
          </p:nvPr>
        </p:nvSpPr>
        <p:spPr>
          <a:xfrm>
            <a:off x="6150076" y="1074167"/>
            <a:ext cx="2113813" cy="2518482"/>
          </a:xfrm>
        </p:spPr>
        <p:txBody>
          <a:bodyPr vert="horz" lIns="91440" tIns="45720" rIns="91440" bIns="45720" rtlCol="0" anchor="ctr">
            <a:normAutofit/>
          </a:bodyPr>
          <a:lstStyle/>
          <a:p>
            <a:pPr defTabSz="914400">
              <a:lnSpc>
                <a:spcPct val="80000"/>
              </a:lnSpc>
              <a:spcBef>
                <a:spcPct val="0"/>
              </a:spcBef>
            </a:pPr>
            <a:r>
              <a:rPr lang="en-US" sz="3600" b="1" dirty="0">
                <a:blipFill dpi="0" rotWithShape="1">
                  <a:blip r:embed="rId3"/>
                  <a:srcRect/>
                  <a:tile tx="6350" ty="-127000" sx="65000" sy="64000" flip="none" algn="tl"/>
                </a:blipFill>
              </a:rPr>
              <a:t>Data</a:t>
            </a:r>
            <a:br>
              <a:rPr lang="en-US" sz="3600" b="1" dirty="0">
                <a:blipFill dpi="0" rotWithShape="1">
                  <a:blip r:embed="rId3"/>
                  <a:srcRect/>
                  <a:tile tx="6350" ty="-127000" sx="65000" sy="64000" flip="none" algn="tl"/>
                </a:blipFill>
              </a:rPr>
            </a:br>
            <a:r>
              <a:rPr lang="en-US" sz="3600" b="1" dirty="0">
                <a:blipFill dpi="0" rotWithShape="1">
                  <a:blip r:embed="rId3"/>
                  <a:srcRect/>
                  <a:tile tx="6350" ty="-127000" sx="65000" sy="64000" flip="none" algn="tl"/>
                </a:blipFill>
              </a:rPr>
              <a:t>frame</a:t>
            </a:r>
            <a:endParaRPr lang="en-US" sz="3600" dirty="0">
              <a:blipFill dpi="0" rotWithShape="1">
                <a:blip r:embed="rId3"/>
                <a:srcRect/>
                <a:tile tx="6350" ty="-127000" sx="65000" sy="64000" flip="none" algn="tl"/>
              </a:blipFill>
            </a:endParaRPr>
          </a:p>
        </p:txBody>
      </p:sp>
      <p:pic>
        <p:nvPicPr>
          <p:cNvPr id="5" name="Picture 4" descr="Table&#10;&#10;Description automatically generated">
            <a:extLst>
              <a:ext uri="{FF2B5EF4-FFF2-40B4-BE49-F238E27FC236}">
                <a16:creationId xmlns:a16="http://schemas.microsoft.com/office/drawing/2014/main" id="{1CE35C99-EA23-249D-FC92-45CE4BC9D6D9}"/>
              </a:ext>
            </a:extLst>
          </p:cNvPr>
          <p:cNvPicPr>
            <a:picLocks noChangeAspect="1"/>
          </p:cNvPicPr>
          <p:nvPr/>
        </p:nvPicPr>
        <p:blipFill rotWithShape="1">
          <a:blip r:embed="rId4"/>
          <a:srcRect r="1" b="12459"/>
          <a:stretch/>
        </p:blipFill>
        <p:spPr>
          <a:xfrm>
            <a:off x="640458" y="726343"/>
            <a:ext cx="5469084" cy="3502884"/>
          </a:xfrm>
          <a:prstGeom prst="rect">
            <a:avLst/>
          </a:prstGeom>
        </p:spPr>
      </p:pic>
      <p:sp>
        <p:nvSpPr>
          <p:cNvPr id="6" name="TextBox 5">
            <a:extLst>
              <a:ext uri="{FF2B5EF4-FFF2-40B4-BE49-F238E27FC236}">
                <a16:creationId xmlns:a16="http://schemas.microsoft.com/office/drawing/2014/main" id="{FDEB6233-AFBD-8498-B7C4-325E05DB331E}"/>
              </a:ext>
            </a:extLst>
          </p:cNvPr>
          <p:cNvSpPr txBox="1"/>
          <p:nvPr/>
        </p:nvSpPr>
        <p:spPr>
          <a:xfrm>
            <a:off x="4263242" y="9025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632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iterate type="lt">
                                    <p:tmAbs val="0"/>
                                  </p:iterate>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8" name="Oval 17">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47F26634-9FA8-4679-B619-B9DFA21E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7232" y="0"/>
            <a:ext cx="3266767"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495BC5-FF26-1456-265F-10B545AAE6C4}"/>
              </a:ext>
            </a:extLst>
          </p:cNvPr>
          <p:cNvSpPr>
            <a:spLocks noGrp="1"/>
          </p:cNvSpPr>
          <p:nvPr>
            <p:ph type="title"/>
          </p:nvPr>
        </p:nvSpPr>
        <p:spPr>
          <a:xfrm>
            <a:off x="6117262" y="363474"/>
            <a:ext cx="2658026" cy="4178476"/>
          </a:xfrm>
          <a:ln>
            <a:noFill/>
          </a:ln>
        </p:spPr>
        <p:txBody>
          <a:bodyPr vert="horz" lIns="91440" tIns="45720" rIns="91440" bIns="45720" rtlCol="0" anchor="ctr">
            <a:normAutofit/>
          </a:bodyPr>
          <a:lstStyle/>
          <a:p>
            <a:pPr defTabSz="914400">
              <a:spcBef>
                <a:spcPct val="0"/>
              </a:spcBef>
            </a:pPr>
            <a:r>
              <a:rPr lang="en-US" dirty="0"/>
              <a:t>DATABASE </a:t>
            </a:r>
            <a:br>
              <a:rPr lang="en-US" dirty="0"/>
            </a:br>
            <a:r>
              <a:rPr lang="en-US" dirty="0"/>
              <a:t>DIAGRAMS </a:t>
            </a:r>
          </a:p>
        </p:txBody>
      </p:sp>
      <p:pic>
        <p:nvPicPr>
          <p:cNvPr id="5" name="Picture 4" descr="Graphical user interface&#10;&#10;Description automatically generated with low confidence">
            <a:extLst>
              <a:ext uri="{FF2B5EF4-FFF2-40B4-BE49-F238E27FC236}">
                <a16:creationId xmlns:a16="http://schemas.microsoft.com/office/drawing/2014/main" id="{CC287D54-C391-9F11-1CD8-248F6D0BAA10}"/>
              </a:ext>
            </a:extLst>
          </p:cNvPr>
          <p:cNvPicPr>
            <a:picLocks noChangeAspect="1"/>
          </p:cNvPicPr>
          <p:nvPr/>
        </p:nvPicPr>
        <p:blipFill>
          <a:blip r:embed="rId7"/>
          <a:stretch>
            <a:fillRect/>
          </a:stretch>
        </p:blipFill>
        <p:spPr>
          <a:xfrm>
            <a:off x="290913" y="439693"/>
            <a:ext cx="5457638" cy="4102257"/>
          </a:xfrm>
          <a:prstGeom prst="rect">
            <a:avLst/>
          </a:prstGeom>
        </p:spPr>
      </p:pic>
      <p:grpSp>
        <p:nvGrpSpPr>
          <p:cNvPr id="23" name="Group 22">
            <a:extLst>
              <a:ext uri="{FF2B5EF4-FFF2-40B4-BE49-F238E27FC236}">
                <a16:creationId xmlns:a16="http://schemas.microsoft.com/office/drawing/2014/main" id="{79456847-F660-4ED4-9541-E8AB51FCAF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4" name="Oval 23">
              <a:extLst>
                <a:ext uri="{FF2B5EF4-FFF2-40B4-BE49-F238E27FC236}">
                  <a16:creationId xmlns:a16="http://schemas.microsoft.com/office/drawing/2014/main" id="{CBA548B4-3D52-4409-99DD-B2A24D2015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3AE84337-22C7-4E22-AAE5-97E3848BC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3386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4" name="Google Shape;154;p16"/>
          <p:cNvPicPr preferRelativeResize="0"/>
          <p:nvPr/>
        </p:nvPicPr>
        <p:blipFill rotWithShape="1">
          <a:blip r:embed="rId3"/>
          <a:srcRect l="11111" r="-2" b="-2"/>
          <a:stretch/>
        </p:blipFill>
        <p:spPr>
          <a:xfrm>
            <a:off x="20" y="10"/>
            <a:ext cx="9143980" cy="5143489"/>
          </a:xfrm>
          <a:prstGeom prst="rect">
            <a:avLst/>
          </a:prstGeom>
          <a:noFill/>
        </p:spPr>
      </p:pic>
      <p:sp>
        <p:nvSpPr>
          <p:cNvPr id="153" name="Google Shape;153;p16"/>
          <p:cNvSpPr txBox="1">
            <a:spLocks noGrp="1"/>
          </p:cNvSpPr>
          <p:nvPr>
            <p:ph type="title"/>
          </p:nvPr>
        </p:nvSpPr>
        <p:spPr>
          <a:xfrm>
            <a:off x="788670" y="1074167"/>
            <a:ext cx="7475220" cy="2276856"/>
          </a:xfrm>
          <a:prstGeom prst="rect">
            <a:avLst/>
          </a:prstGeom>
        </p:spPr>
        <p:txBody>
          <a:bodyPr spcFirstLastPara="1" vert="horz" lIns="91440" tIns="45720" rIns="91440" bIns="45720" rtlCol="0" anchor="b" anchorCtr="0">
            <a:normAutofit/>
          </a:bodyPr>
          <a:lstStyle/>
          <a:p>
            <a:pPr marL="0" lvl="0" indent="0" defTabSz="914400">
              <a:lnSpc>
                <a:spcPct val="80000"/>
              </a:lnSpc>
              <a:spcBef>
                <a:spcPct val="0"/>
              </a:spcBef>
              <a:spcAft>
                <a:spcPts val="0"/>
              </a:spcAft>
            </a:pPr>
            <a:r>
              <a:rPr lang="en-US" sz="8900" b="1" dirty="0">
                <a:solidFill>
                  <a:srgbClr val="FFFFFF"/>
                </a:solidFill>
                <a:latin typeface="ACADEMY ENGRAVED LET PLAIN:1.0" panose="02000000000000000000" pitchFamily="2" charset="0"/>
              </a:rPr>
              <a:t>MACHINE LEARNING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lt">
                                    <p:tmPct val="0"/>
                                  </p:iterate>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grpSp>
        <p:nvGrpSpPr>
          <p:cNvPr id="272" name="Group 271">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73" name="Oval 272">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74" name="Oval 273">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276" name="Rectangle 27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348089"/>
            <a:ext cx="7667244" cy="6051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Rectangle 27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451464"/>
            <a:ext cx="7667244" cy="1039405"/>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2" name="Rectangle 28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1528991"/>
            <a:ext cx="7667244" cy="60512"/>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9" name="Google Shape;159;p17"/>
          <p:cNvSpPr txBox="1">
            <a:spLocks noGrp="1"/>
          </p:cNvSpPr>
          <p:nvPr>
            <p:ph type="title"/>
          </p:nvPr>
        </p:nvSpPr>
        <p:spPr>
          <a:xfrm>
            <a:off x="861822" y="622454"/>
            <a:ext cx="7543800" cy="120700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b="1" cap="all" dirty="0"/>
              <a:t>MACHINE LEARNING </a:t>
            </a:r>
          </a:p>
          <a:p>
            <a:pPr marL="0" lvl="0" indent="0" defTabSz="914400">
              <a:spcBef>
                <a:spcPct val="0"/>
              </a:spcBef>
              <a:spcAft>
                <a:spcPts val="0"/>
              </a:spcAft>
            </a:pPr>
            <a:endParaRPr lang="en-US" sz="5000" cap="all" dirty="0"/>
          </a:p>
        </p:txBody>
      </p:sp>
      <p:sp>
        <p:nvSpPr>
          <p:cNvPr id="267" name="Google Shape;160;p17"/>
          <p:cNvSpPr txBox="1">
            <a:spLocks noGrp="1"/>
          </p:cNvSpPr>
          <p:nvPr>
            <p:ph type="body" idx="1"/>
          </p:nvPr>
        </p:nvSpPr>
        <p:spPr>
          <a:xfrm>
            <a:off x="802386" y="1740309"/>
            <a:ext cx="7543800" cy="2888840"/>
          </a:xfrm>
          <a:prstGeom prst="rect">
            <a:avLst/>
          </a:prstGeom>
        </p:spPr>
        <p:txBody>
          <a:bodyPr spcFirstLastPara="1" vert="horz" lIns="91440" tIns="45720" rIns="91440" bIns="45720" rtlCol="0" anchorCtr="0">
            <a:normAutofit/>
          </a:bodyPr>
          <a:lstStyle/>
          <a:p>
            <a:pPr marL="480060" indent="-182880" defTabSz="914400">
              <a:spcAft>
                <a:spcPts val="1200"/>
              </a:spcAft>
              <a:buSzPct val="85000"/>
              <a:buFont typeface="Wingdings" pitchFamily="2" charset="2"/>
              <a:buChar char="§"/>
            </a:pPr>
            <a:r>
              <a:rPr lang="en-US" dirty="0">
                <a:sym typeface="Arial"/>
              </a:rPr>
              <a:t>K-Means clustering with PCA (principal component analysis) was chosen as a machine learning model </a:t>
            </a:r>
            <a:r>
              <a:rPr lang="en-US" dirty="0"/>
              <a:t>in order to determine Boston’s crime rate and areas on the given day and time.</a:t>
            </a:r>
          </a:p>
          <a:p>
            <a:pPr indent="-182880" defTabSz="914400">
              <a:buSzPct val="85000"/>
              <a:buFont typeface="Wingdings" pitchFamily="2" charset="2"/>
              <a:buChar char="§"/>
            </a:pPr>
            <a:r>
              <a:rPr lang="en-US" dirty="0"/>
              <a:t>Principal component analysis, or PCA, is a statistical procedure that allows you to summarize the information content in large data tables by means of a smaller set of “summary indices” that can be more easily visualized and analyzed.</a:t>
            </a:r>
          </a:p>
          <a:p>
            <a:pPr marL="146050" indent="-182880" defTabSz="914400">
              <a:buSzPct val="85000"/>
              <a:buFont typeface="Wingdings" pitchFamily="2" charset="2"/>
              <a:buChar char="§"/>
            </a:pPr>
            <a:endParaRPr lang="en-US" dirty="0"/>
          </a:p>
          <a:p>
            <a:pPr marL="480060" lvl="0" indent="-182880" defTabSz="914400">
              <a:spcAft>
                <a:spcPts val="1200"/>
              </a:spcAft>
              <a:buSzPct val="85000"/>
              <a:buFont typeface="Wingdings" pitchFamily="2" charset="2"/>
              <a:buChar char="§"/>
            </a:pPr>
            <a:r>
              <a:rPr lang="en-US" dirty="0"/>
              <a:t>The dataset will be divided into two parts training and testing using clustering and the K-Means algorithm.</a:t>
            </a:r>
          </a:p>
        </p:txBody>
      </p:sp>
      <p:sp>
        <p:nvSpPr>
          <p:cNvPr id="284" name="Oval 28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6" name="Oval 28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Effect transition="in" filter="wipe(down)">
                                      <p:cBhvr>
                                        <p:cTn id="7" dur="500"/>
                                        <p:tgtEl>
                                          <p:spTgt spid="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Effect transition="in" filter="dissolve">
                                      <p:cBhvr>
                                        <p:cTn id="12" dur="500"/>
                                        <p:tgtEl>
                                          <p:spTgt spid="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xEl>
                                              <p:pRg st="3" end="3"/>
                                            </p:txEl>
                                          </p:spTgt>
                                        </p:tgtEl>
                                        <p:attrNameLst>
                                          <p:attrName>style.visibility</p:attrName>
                                        </p:attrNameLst>
                                      </p:cBhvr>
                                      <p:to>
                                        <p:strVal val="visible"/>
                                      </p:to>
                                    </p:set>
                                    <p:animEffect transition="in" filter="fade">
                                      <p:cBhvr>
                                        <p:cTn id="17" dur="500"/>
                                        <p:tgtEl>
                                          <p:spTgt spid="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6090</TotalTime>
  <Words>1171</Words>
  <Application>Microsoft Macintosh PowerPoint</Application>
  <PresentationFormat>On-screen Show (16:9)</PresentationFormat>
  <Paragraphs>175</Paragraphs>
  <Slides>29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Trebuchet MS</vt:lpstr>
      <vt:lpstr>Georgia</vt:lpstr>
      <vt:lpstr>Rockwell Extra Bold</vt:lpstr>
      <vt:lpstr>Calibri</vt:lpstr>
      <vt:lpstr>Wingdings</vt:lpstr>
      <vt:lpstr>Arial</vt:lpstr>
      <vt:lpstr>ACADEMY ENGRAVED LET PLAIN:1.0</vt:lpstr>
      <vt:lpstr>Wood Type</vt:lpstr>
      <vt:lpstr>BOSTON CRIME </vt:lpstr>
      <vt:lpstr>Today’s Agenda </vt:lpstr>
      <vt:lpstr>BACKGROUND</vt:lpstr>
      <vt:lpstr>Purpose of analysis</vt:lpstr>
      <vt:lpstr>ANALYSIS</vt:lpstr>
      <vt:lpstr>Data frame</vt:lpstr>
      <vt:lpstr>DATABASE  DIAGRAMS </vt:lpstr>
      <vt:lpstr>MACHINE LEARNING </vt:lpstr>
      <vt:lpstr>MACHINE LEARNING  </vt:lpstr>
      <vt:lpstr>Binning the Offense_Info Column </vt:lpstr>
      <vt:lpstr>Offense Density Plot</vt:lpstr>
      <vt:lpstr>MACHINE LEARNING CLUSTERING </vt:lpstr>
      <vt:lpstr>Clustering Group 1</vt:lpstr>
      <vt:lpstr>Clustering Group 2 </vt:lpstr>
      <vt:lpstr>Clustering Group 3</vt:lpstr>
      <vt:lpstr>DASHBOARD </vt:lpstr>
      <vt:lpstr>dashboard</vt:lpstr>
      <vt:lpstr>tOP 5 COMMON CRIMES </vt:lpstr>
      <vt:lpstr>The Total Number of Crimes Based on Their Types in Descending Order</vt:lpstr>
      <vt:lpstr>The Highest Number of Crimes Reported Based on Districts</vt:lpstr>
      <vt:lpstr>Offenses by District- 1 </vt:lpstr>
      <vt:lpstr>Offenses by District-2</vt:lpstr>
      <vt:lpstr>Crimes Based on Day of Week Ordered by Number of Crimes in a Day</vt:lpstr>
      <vt:lpstr>The Total Number of Crimes Based on The Hour of Day</vt:lpstr>
      <vt:lpstr>Different Types of Crimes That Happened on Friday in The Dataset</vt:lpstr>
      <vt:lpstr>CRIMES BY DAY AND TIME</vt:lpstr>
      <vt:lpstr>CRIME BY MONTH</vt:lpstr>
      <vt:lpstr>CRIMES BY MONTH AND HOUR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CRIME </dc:title>
  <cp:lastModifiedBy>Yunus Simsek</cp:lastModifiedBy>
  <cp:revision>12</cp:revision>
  <dcterms:modified xsi:type="dcterms:W3CDTF">2022-08-01T00:48:53Z</dcterms:modified>
</cp:coreProperties>
</file>